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8" r:id="rId20"/>
    <p:sldId id="307" r:id="rId21"/>
    <p:sldId id="308" r:id="rId22"/>
    <p:sldId id="309" r:id="rId23"/>
    <p:sldId id="310" r:id="rId24"/>
    <p:sldId id="311" r:id="rId25"/>
    <p:sldId id="312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5" r:id="rId36"/>
    <p:sldId id="306" r:id="rId37"/>
    <p:sldId id="280" r:id="rId38"/>
    <p:sldId id="281" r:id="rId39"/>
    <p:sldId id="282" r:id="rId40"/>
    <p:sldId id="283" r:id="rId41"/>
    <p:sldId id="279" r:id="rId42"/>
    <p:sldId id="267" r:id="rId43"/>
  </p:sldIdLst>
  <p:sldSz cx="18288000" cy="10287000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iyOTY1sOVVsBmHOIODDo697EPu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BE4ECFD-5BC8-4550-A4BA-AABD55179EFC}">
  <a:tblStyle styleId="{BBE4ECFD-5BC8-4550-A4BA-AABD55179E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0"/>
  </p:normalViewPr>
  <p:slideViewPr>
    <p:cSldViewPr snapToGrid="0">
      <p:cViewPr varScale="1">
        <p:scale>
          <a:sx n="45" d="100"/>
          <a:sy n="45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7775f8ff9f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g27775f8ff9f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7775f8ff9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g27775f8ff9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775f8ff9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g27775f8ff9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7775f8ff9f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g27775f8ff9f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7775f8ff9f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g27775f8ff9f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7775f8ff9f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g27775f8ff9f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7775f8ff9f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g27775f8ff9f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7209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3673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5316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171455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0554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1261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63965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16929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0630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0436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664510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18186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709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91436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65790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13843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3099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0480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775f8ff9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8" name="Google Shape;198;g27775f8ff9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89201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7775f8ff9f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7775f8ff9f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360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anacion.com.ar/sociedad/consumos-culturales-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playlist?list=PLzzeZSSJSe52IRq9Y1JkOkHO_AZhzleCJ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dajic.org/bibliografia/12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www.codajic.org/node/3363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dajic.org/node/3849" TargetMode="External"/><Relationship Id="rId5" Type="http://schemas.openxmlformats.org/officeDocument/2006/relationships/hyperlink" Target="http://www.codajic.org/node/4079" TargetMode="External"/><Relationship Id="rId10" Type="http://schemas.openxmlformats.org/officeDocument/2006/relationships/image" Target="../media/image17.jpg"/><Relationship Id="rId4" Type="http://schemas.openxmlformats.org/officeDocument/2006/relationships/image" Target="../media/image15.jp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ajic.org/node/407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odajic.org/node/4075" TargetMode="External"/><Relationship Id="rId4" Type="http://schemas.openxmlformats.org/officeDocument/2006/relationships/hyperlink" Target="http://www.codajic.org/node/3727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85C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4419600" y="-952500"/>
            <a:ext cx="13868400" cy="10941957"/>
            <a:chOff x="0" y="0"/>
            <a:chExt cx="14466437" cy="13725852"/>
          </a:xfrm>
        </p:grpSpPr>
        <p:pic>
          <p:nvPicPr>
            <p:cNvPr id="85" name="Google Shape;85;p1"/>
            <p:cNvPicPr preferRelativeResize="0"/>
            <p:nvPr/>
          </p:nvPicPr>
          <p:blipFill rotWithShape="1">
            <a:blip r:embed="rId3">
              <a:alphaModFix amt="14000"/>
            </a:blip>
            <a:srcRect t="5465" r="16964" b="20854"/>
            <a:stretch/>
          </p:blipFill>
          <p:spPr>
            <a:xfrm>
              <a:off x="0" y="0"/>
              <a:ext cx="14456586" cy="13725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"/>
            <p:cNvPicPr preferRelativeResize="0"/>
            <p:nvPr/>
          </p:nvPicPr>
          <p:blipFill rotWithShape="1">
            <a:blip r:embed="rId3">
              <a:alphaModFix amt="14000"/>
            </a:blip>
            <a:srcRect r="31315" b="26954"/>
            <a:stretch/>
          </p:blipFill>
          <p:spPr>
            <a:xfrm>
              <a:off x="2658533" y="248045"/>
              <a:ext cx="11807904" cy="134371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" name="Google Shape;87;p1"/>
          <p:cNvSpPr/>
          <p:nvPr/>
        </p:nvSpPr>
        <p:spPr>
          <a:xfrm>
            <a:off x="0" y="7809409"/>
            <a:ext cx="18287992" cy="2477591"/>
          </a:xfrm>
          <a:custGeom>
            <a:avLst/>
            <a:gdLst/>
            <a:ahLst/>
            <a:cxnLst/>
            <a:rect l="l" t="t" r="r" b="b"/>
            <a:pathLst>
              <a:path w="2335364" h="316387" extrusionOk="0">
                <a:moveTo>
                  <a:pt x="0" y="0"/>
                </a:moveTo>
                <a:lnTo>
                  <a:pt x="2335364" y="0"/>
                </a:lnTo>
                <a:lnTo>
                  <a:pt x="2335364" y="316387"/>
                </a:lnTo>
                <a:lnTo>
                  <a:pt x="0" y="316387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685800" y="1771900"/>
            <a:ext cx="10294200" cy="23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Escuela de </a:t>
            </a:r>
            <a:r>
              <a:rPr lang="es-ES_tradnl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Familias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“</a:t>
            </a:r>
            <a:r>
              <a:rPr lang="en-US" b="1" dirty="0" err="1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Dispositivos</a:t>
            </a:r>
            <a:r>
              <a:rPr lang="en-US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en-US" b="1" dirty="0" err="1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electrónicos</a:t>
            </a:r>
            <a:r>
              <a:rPr lang="en-US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 y Redes </a:t>
            </a:r>
            <a:r>
              <a:rPr lang="en-US" b="1" dirty="0" err="1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sociales</a:t>
            </a:r>
            <a:r>
              <a:rPr lang="en-US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”</a:t>
            </a:r>
            <a:endParaRPr dirty="0">
              <a:solidFill>
                <a:schemeClr val="lt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2590800" y="4708449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</a:pPr>
            <a:r>
              <a:rPr lang="en-US" sz="2800" dirty="0" err="1">
                <a:solidFill>
                  <a:schemeClr val="lt1"/>
                </a:solidFill>
                <a:latin typeface="+mn-lt"/>
                <a:ea typeface="Poppins"/>
                <a:cs typeface="Poppins"/>
                <a:sym typeface="Poppins"/>
              </a:rPr>
              <a:t>Noviembre</a:t>
            </a:r>
            <a:r>
              <a:rPr lang="en-US" sz="2800" dirty="0">
                <a:solidFill>
                  <a:schemeClr val="lt1"/>
                </a:solidFill>
                <a:latin typeface="+mn-lt"/>
                <a:ea typeface="Poppins"/>
                <a:cs typeface="Poppins"/>
                <a:sym typeface="Poppins"/>
              </a:rPr>
              <a:t>  08  de 2023</a:t>
            </a:r>
            <a:endParaRPr sz="2800" dirty="0">
              <a:solidFill>
                <a:schemeClr val="lt1"/>
              </a:solidFill>
              <a:latin typeface="+mn-lt"/>
              <a:ea typeface="Poppins"/>
              <a:cs typeface="Poppins"/>
              <a:sym typeface="Poppins"/>
            </a:endParaRPr>
          </a:p>
        </p:txBody>
      </p:sp>
      <p:pic>
        <p:nvPicPr>
          <p:cNvPr id="90" name="Google Shape;90;p1" descr="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08543" y="4991100"/>
            <a:ext cx="3426339" cy="478431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-8" y="7809409"/>
            <a:ext cx="685808" cy="2477591"/>
          </a:xfrm>
          <a:prstGeom prst="rect">
            <a:avLst/>
          </a:prstGeom>
          <a:solidFill>
            <a:srgbClr val="71A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685800" y="7809409"/>
            <a:ext cx="304800" cy="2477591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990600" y="7809409"/>
            <a:ext cx="533400" cy="2477591"/>
          </a:xfrm>
          <a:prstGeom prst="rect">
            <a:avLst/>
          </a:prstGeom>
          <a:solidFill>
            <a:srgbClr val="EDD4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0" y="0"/>
            <a:ext cx="18287992" cy="1937705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15249385" y="0"/>
            <a:ext cx="3038615" cy="1937705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100" name="Google Shape;100;p2"/>
          <p:cNvSpPr/>
          <p:nvPr/>
        </p:nvSpPr>
        <p:spPr>
          <a:xfrm>
            <a:off x="14118689" y="0"/>
            <a:ext cx="1193429" cy="1937705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15312118" y="0"/>
            <a:ext cx="308882" cy="1937704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 descr="Interfaz de usuario gráfica, Texto&#10;&#10;Descripción generada automáticamente con confianza media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29920" y="439420"/>
            <a:ext cx="69597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05302627-8F20-DFCA-F5E2-D13E0D88D85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1419" y="2672077"/>
            <a:ext cx="10777270" cy="68503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51331B62-C888-87EC-42B2-0DC74B190964}"/>
              </a:ext>
            </a:extLst>
          </p:cNvPr>
          <p:cNvSpPr txBox="1"/>
          <p:nvPr/>
        </p:nvSpPr>
        <p:spPr>
          <a:xfrm>
            <a:off x="888075" y="2292468"/>
            <a:ext cx="14423906" cy="494071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667760" algn="l"/>
                <a:tab pos="8235950" algn="l"/>
              </a:tabLst>
            </a:pPr>
            <a:r>
              <a:rPr sz="2800" b="1" spc="-280" dirty="0">
                <a:latin typeface="+mn-lt"/>
                <a:cs typeface="Arial"/>
              </a:rPr>
              <a:t>Las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45" dirty="0">
                <a:latin typeface="+mn-lt"/>
                <a:cs typeface="Arial"/>
              </a:rPr>
              <a:t>nuevas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tecnologías	</a:t>
            </a:r>
            <a:r>
              <a:rPr sz="2800" b="1" spc="-195" dirty="0">
                <a:latin typeface="+mn-lt"/>
                <a:cs typeface="Arial"/>
              </a:rPr>
              <a:t>irrumpen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45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modifican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nuestra	</a:t>
            </a:r>
            <a:r>
              <a:rPr sz="2800" b="1" spc="-210" dirty="0">
                <a:latin typeface="+mn-lt"/>
                <a:cs typeface="Arial"/>
              </a:rPr>
              <a:t>sociedad.</a:t>
            </a:r>
            <a:endParaRPr sz="2800" dirty="0">
              <a:latin typeface="+mn-lt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sz="2800" b="1" spc="-235" dirty="0">
                <a:latin typeface="+mn-lt"/>
                <a:cs typeface="Arial"/>
              </a:rPr>
              <a:t>Hay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diferencias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el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270" dirty="0">
                <a:latin typeface="+mn-lt"/>
                <a:cs typeface="Arial"/>
              </a:rPr>
              <a:t>acceso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40" dirty="0">
                <a:latin typeface="+mn-lt"/>
                <a:cs typeface="Arial"/>
              </a:rPr>
              <a:t> </a:t>
            </a:r>
            <a:r>
              <a:rPr sz="2800" b="1" spc="-254" dirty="0">
                <a:latin typeface="+mn-lt"/>
                <a:cs typeface="Arial"/>
              </a:rPr>
              <a:t>uso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las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tecnologías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digitales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relacionadas </a:t>
            </a:r>
            <a:r>
              <a:rPr sz="2800" b="1" spc="-760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229" dirty="0">
                <a:latin typeface="+mn-lt"/>
                <a:cs typeface="Arial"/>
              </a:rPr>
              <a:t>n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245" dirty="0">
                <a:latin typeface="+mn-lt"/>
                <a:cs typeface="Arial"/>
              </a:rPr>
              <a:t>n</a:t>
            </a:r>
            <a:r>
              <a:rPr sz="2800" b="1" spc="-165" dirty="0">
                <a:latin typeface="+mn-lt"/>
                <a:cs typeface="Arial"/>
              </a:rPr>
              <a:t>d</a:t>
            </a:r>
            <a:r>
              <a:rPr sz="2800" b="1" spc="-125" dirty="0">
                <a:latin typeface="+mn-lt"/>
                <a:cs typeface="Arial"/>
              </a:rPr>
              <a:t>i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125" dirty="0">
                <a:latin typeface="+mn-lt"/>
                <a:cs typeface="Arial"/>
              </a:rPr>
              <a:t>i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254" dirty="0">
                <a:latin typeface="+mn-lt"/>
                <a:cs typeface="Arial"/>
              </a:rPr>
              <a:t>n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105" dirty="0">
                <a:latin typeface="+mn-lt"/>
                <a:cs typeface="Arial"/>
              </a:rPr>
              <a:t>i</a:t>
            </a:r>
            <a:r>
              <a:rPr sz="2800" b="1" spc="-225" dirty="0">
                <a:latin typeface="+mn-lt"/>
                <a:cs typeface="Arial"/>
              </a:rPr>
              <a:t>a</a:t>
            </a:r>
            <a:r>
              <a:rPr sz="2800" b="1" spc="-125" dirty="0">
                <a:latin typeface="+mn-lt"/>
                <a:cs typeface="Arial"/>
              </a:rPr>
              <a:t>l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335" dirty="0">
                <a:latin typeface="+mn-lt"/>
                <a:cs typeface="Arial"/>
              </a:rPr>
              <a:t>s</a:t>
            </a:r>
            <a:endParaRPr sz="2800" dirty="0">
              <a:latin typeface="+mn-lt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 dirty="0">
              <a:latin typeface="+mn-lt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4400" b="1" spc="-295" dirty="0">
                <a:solidFill>
                  <a:srgbClr val="17375E"/>
                </a:solidFill>
                <a:latin typeface="+mn-lt"/>
                <a:cs typeface="Arial"/>
              </a:rPr>
              <a:t>A</a:t>
            </a:r>
            <a:r>
              <a:rPr sz="4400" b="1" spc="-350" dirty="0">
                <a:solidFill>
                  <a:srgbClr val="17375E"/>
                </a:solidFill>
                <a:latin typeface="+mn-lt"/>
                <a:cs typeface="Arial"/>
              </a:rPr>
              <a:t>c</a:t>
            </a:r>
            <a:r>
              <a:rPr sz="4400" b="1" spc="-365" dirty="0">
                <a:solidFill>
                  <a:srgbClr val="17375E"/>
                </a:solidFill>
                <a:latin typeface="+mn-lt"/>
                <a:cs typeface="Arial"/>
              </a:rPr>
              <a:t>c</a:t>
            </a:r>
            <a:r>
              <a:rPr sz="4400" b="1" spc="-180" dirty="0">
                <a:solidFill>
                  <a:srgbClr val="17375E"/>
                </a:solidFill>
                <a:latin typeface="+mn-lt"/>
                <a:cs typeface="Arial"/>
              </a:rPr>
              <a:t>e</a:t>
            </a:r>
            <a:r>
              <a:rPr sz="4400" b="1" spc="-365" dirty="0">
                <a:solidFill>
                  <a:srgbClr val="17375E"/>
                </a:solidFill>
                <a:latin typeface="+mn-lt"/>
                <a:cs typeface="Arial"/>
              </a:rPr>
              <a:t>s</a:t>
            </a:r>
            <a:r>
              <a:rPr sz="4400" b="1" spc="-170" dirty="0">
                <a:solidFill>
                  <a:srgbClr val="17375E"/>
                </a:solidFill>
                <a:latin typeface="+mn-lt"/>
                <a:cs typeface="Arial"/>
              </a:rPr>
              <a:t>o</a:t>
            </a:r>
            <a:r>
              <a:rPr sz="4400" b="1" spc="-20" dirty="0">
                <a:solidFill>
                  <a:srgbClr val="17375E"/>
                </a:solidFill>
                <a:latin typeface="+mn-lt"/>
                <a:cs typeface="Arial"/>
              </a:rPr>
              <a:t> </a:t>
            </a:r>
            <a:r>
              <a:rPr sz="4400" b="1" spc="-190" dirty="0">
                <a:solidFill>
                  <a:srgbClr val="17375E"/>
                </a:solidFill>
                <a:latin typeface="+mn-lt"/>
                <a:cs typeface="Arial"/>
              </a:rPr>
              <a:t>a</a:t>
            </a:r>
            <a:r>
              <a:rPr sz="4400" b="1" spc="20" dirty="0">
                <a:solidFill>
                  <a:srgbClr val="17375E"/>
                </a:solidFill>
                <a:latin typeface="+mn-lt"/>
                <a:cs typeface="Arial"/>
              </a:rPr>
              <a:t> </a:t>
            </a:r>
            <a:r>
              <a:rPr sz="4400" b="1" spc="-114" dirty="0">
                <a:solidFill>
                  <a:srgbClr val="17375E"/>
                </a:solidFill>
                <a:latin typeface="+mn-lt"/>
                <a:cs typeface="Arial"/>
              </a:rPr>
              <a:t>I</a:t>
            </a:r>
            <a:r>
              <a:rPr sz="4400" b="1" spc="-270" dirty="0">
                <a:solidFill>
                  <a:srgbClr val="17375E"/>
                </a:solidFill>
                <a:latin typeface="+mn-lt"/>
                <a:cs typeface="Arial"/>
              </a:rPr>
              <a:t>n</a:t>
            </a:r>
            <a:r>
              <a:rPr sz="4400" b="1" spc="-80" dirty="0">
                <a:solidFill>
                  <a:srgbClr val="17375E"/>
                </a:solidFill>
                <a:latin typeface="+mn-lt"/>
                <a:cs typeface="Arial"/>
              </a:rPr>
              <a:t>t</a:t>
            </a:r>
            <a:r>
              <a:rPr sz="4400" b="1" spc="-145" dirty="0">
                <a:solidFill>
                  <a:srgbClr val="17375E"/>
                </a:solidFill>
                <a:latin typeface="+mn-lt"/>
                <a:cs typeface="Arial"/>
              </a:rPr>
              <a:t>er</a:t>
            </a:r>
            <a:r>
              <a:rPr sz="4400" b="1" spc="-250" dirty="0">
                <a:solidFill>
                  <a:srgbClr val="17375E"/>
                </a:solidFill>
                <a:latin typeface="+mn-lt"/>
                <a:cs typeface="Arial"/>
              </a:rPr>
              <a:t>n</a:t>
            </a:r>
            <a:r>
              <a:rPr sz="4400" b="1" spc="-195" dirty="0">
                <a:solidFill>
                  <a:srgbClr val="17375E"/>
                </a:solidFill>
                <a:latin typeface="+mn-lt"/>
                <a:cs typeface="Arial"/>
              </a:rPr>
              <a:t>e</a:t>
            </a:r>
            <a:r>
              <a:rPr sz="4400" b="1" spc="-30" dirty="0">
                <a:solidFill>
                  <a:srgbClr val="17375E"/>
                </a:solidFill>
                <a:latin typeface="+mn-lt"/>
                <a:cs typeface="Arial"/>
              </a:rPr>
              <a:t>t</a:t>
            </a:r>
            <a:endParaRPr sz="4400" dirty="0">
              <a:latin typeface="+mn-lt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 dirty="0">
              <a:latin typeface="+mn-lt"/>
              <a:cs typeface="Arial"/>
            </a:endParaRPr>
          </a:p>
          <a:p>
            <a:pPr marL="12700" marR="5472430">
              <a:lnSpc>
                <a:spcPct val="120000"/>
              </a:lnSpc>
            </a:pPr>
            <a:r>
              <a:rPr sz="2800" b="1" spc="45" dirty="0">
                <a:latin typeface="+mn-lt"/>
                <a:cs typeface="Arial"/>
              </a:rPr>
              <a:t>58,6%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los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habitantes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los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países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desarrollados</a:t>
            </a:r>
            <a:endParaRPr sz="2800" dirty="0">
              <a:latin typeface="+mn-lt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 dirty="0">
              <a:latin typeface="+mn-lt"/>
              <a:cs typeface="Arial"/>
            </a:endParaRPr>
          </a:p>
          <a:p>
            <a:pPr marL="12700" marR="7578725">
              <a:lnSpc>
                <a:spcPct val="120000"/>
              </a:lnSpc>
              <a:tabLst>
                <a:tab pos="1253490" algn="l"/>
              </a:tabLst>
            </a:pPr>
            <a:r>
              <a:rPr sz="2800" b="1" spc="110" dirty="0">
                <a:latin typeface="+mn-lt"/>
                <a:cs typeface="Arial"/>
              </a:rPr>
              <a:t>10</a:t>
            </a:r>
            <a:r>
              <a:rPr sz="2800" b="1" spc="-5" dirty="0">
                <a:latin typeface="+mn-lt"/>
                <a:cs typeface="Arial"/>
              </a:rPr>
              <a:t>,</a:t>
            </a:r>
            <a:r>
              <a:rPr sz="2800" b="1" spc="-35" dirty="0">
                <a:latin typeface="+mn-lt"/>
                <a:cs typeface="Arial"/>
              </a:rPr>
              <a:t>2</a:t>
            </a:r>
            <a:r>
              <a:rPr sz="2800" b="1" spc="40" dirty="0">
                <a:latin typeface="+mn-lt"/>
                <a:cs typeface="Arial"/>
              </a:rPr>
              <a:t>%</a:t>
            </a:r>
            <a:r>
              <a:rPr sz="2800" b="1" dirty="0">
                <a:latin typeface="+mn-lt"/>
                <a:cs typeface="Arial"/>
              </a:rPr>
              <a:t>	</a:t>
            </a:r>
            <a:r>
              <a:rPr sz="2800" b="1" spc="-175" dirty="0">
                <a:latin typeface="+mn-lt"/>
                <a:cs typeface="Arial"/>
              </a:rPr>
              <a:t>e</a:t>
            </a:r>
            <a:r>
              <a:rPr sz="2800" b="1" spc="-229" dirty="0">
                <a:latin typeface="+mn-lt"/>
                <a:cs typeface="Arial"/>
              </a:rPr>
              <a:t>n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95" dirty="0">
                <a:latin typeface="+mn-lt"/>
                <a:cs typeface="Arial"/>
              </a:rPr>
              <a:t>l</a:t>
            </a:r>
            <a:r>
              <a:rPr sz="2800" b="1" spc="-215" dirty="0">
                <a:latin typeface="+mn-lt"/>
                <a:cs typeface="Arial"/>
              </a:rPr>
              <a:t>o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55" dirty="0">
                <a:latin typeface="+mn-lt"/>
                <a:cs typeface="Arial"/>
              </a:rPr>
              <a:t>í</a:t>
            </a:r>
            <a:r>
              <a:rPr sz="2800" b="1" spc="-320" dirty="0">
                <a:latin typeface="+mn-lt"/>
                <a:cs typeface="Arial"/>
              </a:rPr>
              <a:t>s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45" dirty="0">
                <a:latin typeface="+mn-lt"/>
                <a:cs typeface="Arial"/>
              </a:rPr>
              <a:t>en  </a:t>
            </a:r>
            <a:r>
              <a:rPr sz="2800" b="1" spc="-265" dirty="0">
                <a:latin typeface="+mn-lt"/>
                <a:cs typeface="Arial"/>
              </a:rPr>
              <a:t>v</a:t>
            </a:r>
            <a:r>
              <a:rPr sz="2800" b="1" spc="-105" dirty="0">
                <a:latin typeface="+mn-lt"/>
                <a:cs typeface="Arial"/>
              </a:rPr>
              <a:t>í</a:t>
            </a:r>
            <a:r>
              <a:rPr sz="2800" b="1" spc="-215" dirty="0">
                <a:latin typeface="+mn-lt"/>
                <a:cs typeface="Arial"/>
              </a:rPr>
              <a:t>a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d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d</a:t>
            </a:r>
            <a:r>
              <a:rPr sz="2800" b="1" spc="-250" dirty="0">
                <a:latin typeface="+mn-lt"/>
                <a:cs typeface="Arial"/>
              </a:rPr>
              <a:t>e</a:t>
            </a:r>
            <a:r>
              <a:rPr sz="2800" b="1" spc="-270" dirty="0">
                <a:latin typeface="+mn-lt"/>
                <a:cs typeface="Arial"/>
              </a:rPr>
              <a:t>s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45" dirty="0">
                <a:latin typeface="+mn-lt"/>
                <a:cs typeface="Arial"/>
              </a:rPr>
              <a:t>rr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125" dirty="0">
                <a:latin typeface="+mn-lt"/>
                <a:cs typeface="Arial"/>
              </a:rPr>
              <a:t>ll</a:t>
            </a:r>
            <a:r>
              <a:rPr sz="2800" b="1" spc="-170" dirty="0">
                <a:latin typeface="+mn-lt"/>
                <a:cs typeface="Arial"/>
              </a:rPr>
              <a:t>o</a:t>
            </a:r>
            <a:endParaRPr sz="2800" dirty="0">
              <a:latin typeface="+mn-lt"/>
              <a:cs typeface="Arial"/>
            </a:endParaRP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93FCD8AB-79BB-7462-8EB2-C756E8AAF4D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39680" y="3718560"/>
            <a:ext cx="6274473" cy="5242560"/>
          </a:xfrm>
          <a:prstGeom prst="rect">
            <a:avLst/>
          </a:prstGeom>
        </p:spPr>
      </p:pic>
      <p:sp>
        <p:nvSpPr>
          <p:cNvPr id="4" name="Google Shape;120;g27775f8ff9f_0_0">
            <a:extLst>
              <a:ext uri="{FF2B5EF4-FFF2-40B4-BE49-F238E27FC236}">
                <a16:creationId xmlns:a16="http://schemas.microsoft.com/office/drawing/2014/main" id="{84F6655F-445B-4473-2E29-3301F2FA7506}"/>
              </a:ext>
            </a:extLst>
          </p:cNvPr>
          <p:cNvSpPr/>
          <p:nvPr/>
        </p:nvSpPr>
        <p:spPr>
          <a:xfrm>
            <a:off x="1050" y="20468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7" name="Google Shape;121;g27775f8ff9f_0_0">
            <a:extLst>
              <a:ext uri="{FF2B5EF4-FFF2-40B4-BE49-F238E27FC236}">
                <a16:creationId xmlns:a16="http://schemas.microsoft.com/office/drawing/2014/main" id="{AA01BD41-B97C-D845-B1AC-F164656E79E2}"/>
              </a:ext>
            </a:extLst>
          </p:cNvPr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8" name="Google Shape;122;g27775f8ff9f_0_0">
            <a:extLst>
              <a:ext uri="{FF2B5EF4-FFF2-40B4-BE49-F238E27FC236}">
                <a16:creationId xmlns:a16="http://schemas.microsoft.com/office/drawing/2014/main" id="{F1C765E4-47A4-6316-70B7-E645CE136CE8}"/>
              </a:ext>
            </a:extLst>
          </p:cNvPr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9" name="Google Shape;123;g27775f8ff9f_0_0">
            <a:extLst>
              <a:ext uri="{FF2B5EF4-FFF2-40B4-BE49-F238E27FC236}">
                <a16:creationId xmlns:a16="http://schemas.microsoft.com/office/drawing/2014/main" id="{008AD025-DE54-FFD0-801C-F40EEBCC0419}"/>
              </a:ext>
            </a:extLst>
          </p:cNvPr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7775f8ff9f_0_0"/>
          <p:cNvSpPr/>
          <p:nvPr/>
        </p:nvSpPr>
        <p:spPr>
          <a:xfrm>
            <a:off x="1050" y="20468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121" name="Google Shape;121;g27775f8ff9f_0_0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122" name="Google Shape;122;g27775f8ff9f_0_0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123" name="Google Shape;123;g27775f8ff9f_0_0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E87DC9D-9540-F3C5-0891-B4E7B1B22D5E}"/>
              </a:ext>
            </a:extLst>
          </p:cNvPr>
          <p:cNvSpPr txBox="1"/>
          <p:nvPr/>
        </p:nvSpPr>
        <p:spPr>
          <a:xfrm>
            <a:off x="769490" y="2501254"/>
            <a:ext cx="73342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ctr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600" b="1" spc="-10" dirty="0">
                <a:solidFill>
                  <a:srgbClr val="17375E"/>
                </a:solidFill>
                <a:latin typeface="+mn-lt"/>
                <a:cs typeface="Calibri"/>
              </a:rPr>
              <a:t>Nuevas</a:t>
            </a:r>
            <a:r>
              <a:rPr sz="3600" b="1" spc="-15" dirty="0">
                <a:solidFill>
                  <a:srgbClr val="17375E"/>
                </a:solidFill>
                <a:latin typeface="+mn-lt"/>
                <a:cs typeface="Calibri"/>
              </a:rPr>
              <a:t> </a:t>
            </a:r>
            <a:r>
              <a:rPr sz="3600" b="1" spc="-10" dirty="0">
                <a:solidFill>
                  <a:srgbClr val="17375E"/>
                </a:solidFill>
                <a:latin typeface="+mn-lt"/>
                <a:cs typeface="Calibri"/>
              </a:rPr>
              <a:t>tecnologías</a:t>
            </a:r>
            <a:r>
              <a:rPr sz="3600" b="1" spc="5" dirty="0">
                <a:solidFill>
                  <a:srgbClr val="17375E"/>
                </a:solidFill>
                <a:latin typeface="+mn-lt"/>
                <a:cs typeface="Calibri"/>
              </a:rPr>
              <a:t> </a:t>
            </a:r>
            <a:r>
              <a:rPr sz="3600" b="1" dirty="0">
                <a:solidFill>
                  <a:srgbClr val="17375E"/>
                </a:solidFill>
                <a:latin typeface="+mn-lt"/>
                <a:cs typeface="Calibri"/>
              </a:rPr>
              <a:t>…</a:t>
            </a:r>
            <a:r>
              <a:rPr sz="3600" b="1" spc="15" dirty="0">
                <a:solidFill>
                  <a:srgbClr val="17375E"/>
                </a:solidFill>
                <a:latin typeface="+mn-lt"/>
                <a:cs typeface="Calibri"/>
              </a:rPr>
              <a:t> </a:t>
            </a:r>
            <a:r>
              <a:rPr sz="3600" b="1" spc="-25" dirty="0">
                <a:latin typeface="+mn-lt"/>
                <a:cs typeface="Calibri"/>
              </a:rPr>
              <a:t>para</a:t>
            </a:r>
            <a:r>
              <a:rPr sz="3600" b="1" spc="-15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quien</a:t>
            </a:r>
            <a:r>
              <a:rPr sz="3600" b="1" spc="-5" dirty="0">
                <a:latin typeface="+mn-lt"/>
                <a:cs typeface="Calibri"/>
              </a:rPr>
              <a:t> ???</a:t>
            </a:r>
            <a:endParaRPr sz="3600" dirty="0">
              <a:latin typeface="+mn-lt"/>
              <a:cs typeface="Calibri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6125C366-D01C-83CA-9913-BA6E062BE33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55468" y="2885948"/>
            <a:ext cx="5224531" cy="3149092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4B3F69B9-2692-41CA-96D3-F956F28E7F87}"/>
              </a:ext>
            </a:extLst>
          </p:cNvPr>
          <p:cNvSpPr txBox="1"/>
          <p:nvPr/>
        </p:nvSpPr>
        <p:spPr>
          <a:xfrm>
            <a:off x="934720" y="6210756"/>
            <a:ext cx="16459200" cy="3730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0570" marR="8794750" indent="-571500" algn="ctr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3600" b="1" spc="-10" dirty="0" err="1">
                <a:solidFill>
                  <a:srgbClr val="17375E"/>
                </a:solidFill>
                <a:latin typeface="+mn-lt"/>
                <a:cs typeface="Calibri"/>
              </a:rPr>
              <a:t>Nuevos</a:t>
            </a:r>
            <a:r>
              <a:rPr sz="3600" b="1" spc="-80" dirty="0">
                <a:solidFill>
                  <a:srgbClr val="17375E"/>
                </a:solidFill>
                <a:latin typeface="+mn-lt"/>
                <a:cs typeface="Calibri"/>
              </a:rPr>
              <a:t> </a:t>
            </a:r>
            <a:r>
              <a:rPr sz="3600" b="1" spc="-20" dirty="0">
                <a:solidFill>
                  <a:srgbClr val="17375E"/>
                </a:solidFill>
                <a:latin typeface="+mn-lt"/>
                <a:cs typeface="Calibri"/>
              </a:rPr>
              <a:t>retos </a:t>
            </a:r>
            <a:r>
              <a:rPr sz="3600" b="1" spc="-795" dirty="0">
                <a:solidFill>
                  <a:srgbClr val="17375E"/>
                </a:solidFill>
                <a:latin typeface="+mn-lt"/>
                <a:cs typeface="Calibri"/>
              </a:rPr>
              <a:t> </a:t>
            </a:r>
            <a:r>
              <a:rPr sz="3600" b="1" spc="-20" dirty="0">
                <a:latin typeface="+mn-lt"/>
                <a:cs typeface="Calibri"/>
              </a:rPr>
              <a:t>Internet</a:t>
            </a:r>
            <a:r>
              <a:rPr sz="3600" b="1" dirty="0">
                <a:latin typeface="+mn-lt"/>
                <a:cs typeface="Calibri"/>
              </a:rPr>
              <a:t> :</a:t>
            </a:r>
            <a:endParaRPr sz="3600" dirty="0">
              <a:latin typeface="+mn-lt"/>
              <a:cs typeface="Calibri"/>
            </a:endParaRPr>
          </a:p>
          <a:p>
            <a:pPr marL="179070" marR="353060" algn="ctr">
              <a:lnSpc>
                <a:spcPct val="100000"/>
              </a:lnSpc>
              <a:tabLst>
                <a:tab pos="7608570" algn="l"/>
              </a:tabLst>
            </a:pPr>
            <a:r>
              <a:rPr sz="3600" b="1" spc="-5" dirty="0">
                <a:latin typeface="+mn-lt"/>
                <a:cs typeface="Calibri"/>
              </a:rPr>
              <a:t>Deja</a:t>
            </a:r>
            <a:r>
              <a:rPr sz="3600" b="1" dirty="0">
                <a:latin typeface="+mn-lt"/>
                <a:cs typeface="Calibri"/>
              </a:rPr>
              <a:t> de</a:t>
            </a:r>
            <a:r>
              <a:rPr sz="3600" b="1" spc="15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ser</a:t>
            </a:r>
            <a:r>
              <a:rPr sz="3600" b="1" spc="-10" dirty="0">
                <a:latin typeface="+mn-lt"/>
                <a:cs typeface="Calibri"/>
              </a:rPr>
              <a:t> algo</a:t>
            </a:r>
            <a:r>
              <a:rPr sz="3600" b="1" spc="5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que</a:t>
            </a:r>
            <a:r>
              <a:rPr sz="3600" b="1" spc="20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se</a:t>
            </a:r>
            <a:r>
              <a:rPr sz="3600" b="1" spc="10" dirty="0">
                <a:latin typeface="+mn-lt"/>
                <a:cs typeface="Calibri"/>
              </a:rPr>
              <a:t> </a:t>
            </a:r>
            <a:r>
              <a:rPr sz="3600" b="1" spc="-5" dirty="0">
                <a:latin typeface="+mn-lt"/>
                <a:cs typeface="Calibri"/>
              </a:rPr>
              <a:t>usaba</a:t>
            </a:r>
            <a:r>
              <a:rPr sz="3600" b="1" spc="5" dirty="0">
                <a:latin typeface="+mn-lt"/>
                <a:cs typeface="Calibri"/>
              </a:rPr>
              <a:t> </a:t>
            </a:r>
            <a:r>
              <a:rPr sz="3600" b="1" spc="-20" dirty="0">
                <a:latin typeface="+mn-lt"/>
                <a:cs typeface="Calibri"/>
              </a:rPr>
              <a:t>para</a:t>
            </a:r>
            <a:r>
              <a:rPr sz="3600" b="1" spc="-10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ser</a:t>
            </a:r>
            <a:r>
              <a:rPr lang="es-ES" sz="3600" b="1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un </a:t>
            </a:r>
            <a:r>
              <a:rPr sz="3600" b="1" spc="-30" dirty="0">
                <a:latin typeface="+mn-lt"/>
                <a:cs typeface="Calibri"/>
              </a:rPr>
              <a:t>contexto </a:t>
            </a:r>
            <a:r>
              <a:rPr sz="3600" b="1" spc="-10" dirty="0">
                <a:latin typeface="+mn-lt"/>
                <a:cs typeface="Calibri"/>
              </a:rPr>
              <a:t>vital </a:t>
            </a:r>
            <a:r>
              <a:rPr sz="3600" b="1" dirty="0">
                <a:latin typeface="+mn-lt"/>
                <a:cs typeface="Calibri"/>
              </a:rPr>
              <a:t>y </a:t>
            </a:r>
            <a:r>
              <a:rPr sz="3600" b="1" spc="-800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de</a:t>
            </a:r>
            <a:r>
              <a:rPr sz="3600" b="1" spc="-5" dirty="0">
                <a:latin typeface="+mn-lt"/>
                <a:cs typeface="Calibri"/>
              </a:rPr>
              <a:t> socialización</a:t>
            </a:r>
            <a:endParaRPr sz="3600" dirty="0">
              <a:latin typeface="+mn-lt"/>
              <a:cs typeface="Calibri"/>
            </a:endParaRPr>
          </a:p>
          <a:p>
            <a:pPr marL="12700" marR="5080" indent="166370" algn="ctr">
              <a:lnSpc>
                <a:spcPct val="97100"/>
              </a:lnSpc>
              <a:spcBef>
                <a:spcPts val="125"/>
              </a:spcBef>
              <a:tabLst>
                <a:tab pos="6650990" algn="l"/>
                <a:tab pos="8982710" algn="l"/>
              </a:tabLst>
            </a:pPr>
            <a:endParaRPr lang="es-ES" sz="3600" b="1" spc="-10" dirty="0">
              <a:latin typeface="+mn-lt"/>
              <a:cs typeface="Calibri"/>
            </a:endParaRPr>
          </a:p>
          <a:p>
            <a:pPr marL="12700" marR="5080" indent="166370" algn="ctr">
              <a:lnSpc>
                <a:spcPct val="97100"/>
              </a:lnSpc>
              <a:spcBef>
                <a:spcPts val="125"/>
              </a:spcBef>
              <a:tabLst>
                <a:tab pos="6650990" algn="l"/>
                <a:tab pos="8982710" algn="l"/>
              </a:tabLst>
            </a:pPr>
            <a:r>
              <a:rPr sz="3600" b="1" spc="-10" dirty="0">
                <a:latin typeface="+mn-lt"/>
                <a:cs typeface="Calibri"/>
              </a:rPr>
              <a:t>SOCIALIZACION</a:t>
            </a:r>
            <a:r>
              <a:rPr sz="3600" b="1" spc="10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:</a:t>
            </a:r>
            <a:r>
              <a:rPr sz="3600" b="1" spc="10" dirty="0">
                <a:latin typeface="+mn-lt"/>
                <a:cs typeface="Calibri"/>
              </a:rPr>
              <a:t> </a:t>
            </a:r>
            <a:r>
              <a:rPr sz="3600" b="1" spc="-15" dirty="0">
                <a:latin typeface="+mn-lt"/>
                <a:cs typeface="Calibri"/>
              </a:rPr>
              <a:t>Familia,</a:t>
            </a:r>
            <a:r>
              <a:rPr sz="3600" b="1" spc="-5" dirty="0">
                <a:latin typeface="+mn-lt"/>
                <a:cs typeface="Calibri"/>
              </a:rPr>
              <a:t> </a:t>
            </a:r>
            <a:r>
              <a:rPr sz="3600" b="1" spc="-15" dirty="0" err="1">
                <a:latin typeface="+mn-lt"/>
                <a:cs typeface="Calibri"/>
              </a:rPr>
              <a:t>hogar</a:t>
            </a:r>
            <a:r>
              <a:rPr sz="3600" b="1" spc="25" dirty="0">
                <a:latin typeface="+mn-lt"/>
                <a:cs typeface="Calibri"/>
              </a:rPr>
              <a:t> </a:t>
            </a:r>
            <a:r>
              <a:rPr sz="3600" b="1" dirty="0">
                <a:latin typeface="+mn-lt"/>
                <a:cs typeface="Calibri"/>
              </a:rPr>
              <a:t>y</a:t>
            </a:r>
            <a:r>
              <a:rPr lang="es-ES" sz="3600" b="1" dirty="0">
                <a:latin typeface="+mn-lt"/>
                <a:cs typeface="Calibri"/>
              </a:rPr>
              <a:t> </a:t>
            </a:r>
            <a:r>
              <a:rPr sz="3600" b="1" spc="-5" dirty="0" err="1">
                <a:latin typeface="+mn-lt"/>
                <a:cs typeface="Calibri"/>
              </a:rPr>
              <a:t>comunidad</a:t>
            </a:r>
            <a:r>
              <a:rPr sz="3600" b="1" spc="-5" dirty="0">
                <a:latin typeface="+mn-lt"/>
                <a:cs typeface="Calibri"/>
              </a:rPr>
              <a:t>…… </a:t>
            </a:r>
            <a:r>
              <a:rPr sz="3600" b="1" spc="-15" dirty="0">
                <a:latin typeface="+mn-lt"/>
                <a:cs typeface="Calibri"/>
              </a:rPr>
              <a:t>Internet </a:t>
            </a:r>
            <a:r>
              <a:rPr sz="3600" b="1" spc="-10" dirty="0">
                <a:latin typeface="+mn-lt"/>
                <a:cs typeface="Calibri"/>
              </a:rPr>
              <a:t> </a:t>
            </a:r>
            <a:endParaRPr lang="es-ES" sz="3600" b="1" spc="-10" dirty="0">
              <a:latin typeface="+mn-lt"/>
              <a:cs typeface="Calibri"/>
            </a:endParaRPr>
          </a:p>
          <a:p>
            <a:pPr marL="12700" marR="5080" indent="166370" algn="ctr">
              <a:lnSpc>
                <a:spcPct val="97100"/>
              </a:lnSpc>
              <a:spcBef>
                <a:spcPts val="125"/>
              </a:spcBef>
              <a:tabLst>
                <a:tab pos="6650990" algn="l"/>
                <a:tab pos="8982710" algn="l"/>
              </a:tabLst>
            </a:pPr>
            <a:r>
              <a:rPr sz="3200" b="1" i="1" spc="-5" dirty="0" err="1">
                <a:latin typeface="+mn-lt"/>
                <a:cs typeface="Calibri"/>
              </a:rPr>
              <a:t>Equilibrar</a:t>
            </a:r>
            <a:r>
              <a:rPr sz="3200" b="1" i="1" spc="-5" dirty="0">
                <a:latin typeface="+mn-lt"/>
                <a:cs typeface="Calibri"/>
              </a:rPr>
              <a:t> </a:t>
            </a:r>
            <a:r>
              <a:rPr sz="3200" b="1" i="1" dirty="0">
                <a:latin typeface="+mn-lt"/>
                <a:cs typeface="Calibri"/>
              </a:rPr>
              <a:t>la </a:t>
            </a:r>
            <a:r>
              <a:rPr sz="3200" b="1" i="1" dirty="0" err="1">
                <a:latin typeface="+mn-lt"/>
                <a:cs typeface="Calibri"/>
              </a:rPr>
              <a:t>mirada</a:t>
            </a:r>
            <a:r>
              <a:rPr sz="3200" b="1" i="1" dirty="0">
                <a:latin typeface="+mn-lt"/>
                <a:cs typeface="Calibri"/>
              </a:rPr>
              <a:t>, </a:t>
            </a:r>
            <a:r>
              <a:rPr sz="3200" b="1" i="1" spc="-10" dirty="0">
                <a:latin typeface="+mn-lt"/>
                <a:cs typeface="Calibri"/>
              </a:rPr>
              <a:t>acercarnos </a:t>
            </a:r>
            <a:r>
              <a:rPr sz="3200" b="1" i="1" dirty="0">
                <a:latin typeface="+mn-lt"/>
                <a:cs typeface="Calibri"/>
              </a:rPr>
              <a:t>desde la </a:t>
            </a:r>
            <a:r>
              <a:rPr sz="3200" b="1" i="1" spc="-5" dirty="0">
                <a:latin typeface="+mn-lt"/>
                <a:cs typeface="Calibri"/>
              </a:rPr>
              <a:t>oportunidad </a:t>
            </a:r>
            <a:r>
              <a:rPr sz="3200" b="1" i="1" dirty="0">
                <a:latin typeface="+mn-lt"/>
                <a:cs typeface="Calibri"/>
              </a:rPr>
              <a:t>que </a:t>
            </a:r>
            <a:r>
              <a:rPr sz="3200" b="1" i="1" spc="-5" dirty="0">
                <a:latin typeface="+mn-lt"/>
                <a:cs typeface="Calibri"/>
              </a:rPr>
              <a:t>suponen </a:t>
            </a:r>
            <a:r>
              <a:rPr sz="3200" b="1" i="1" spc="-710" dirty="0">
                <a:latin typeface="+mn-lt"/>
                <a:cs typeface="Calibri"/>
              </a:rPr>
              <a:t> </a:t>
            </a:r>
            <a:r>
              <a:rPr sz="3200" b="1" i="1" spc="-10" dirty="0">
                <a:latin typeface="+mn-lt"/>
                <a:cs typeface="Calibri"/>
              </a:rPr>
              <a:t>como</a:t>
            </a:r>
            <a:r>
              <a:rPr sz="3200" b="1" i="1" spc="-25" dirty="0">
                <a:latin typeface="+mn-lt"/>
                <a:cs typeface="Calibri"/>
              </a:rPr>
              <a:t> </a:t>
            </a:r>
            <a:r>
              <a:rPr sz="3200" b="1" i="1" spc="-10" dirty="0">
                <a:latin typeface="+mn-lt"/>
                <a:cs typeface="Calibri"/>
              </a:rPr>
              <a:t>herramienta</a:t>
            </a:r>
            <a:r>
              <a:rPr sz="3200" b="1" i="1" spc="-40" dirty="0">
                <a:latin typeface="+mn-lt"/>
                <a:cs typeface="Calibri"/>
              </a:rPr>
              <a:t> </a:t>
            </a:r>
            <a:r>
              <a:rPr sz="3200" b="1" i="1" spc="-5" dirty="0">
                <a:latin typeface="+mn-lt"/>
                <a:cs typeface="Calibri"/>
              </a:rPr>
              <a:t>educativa</a:t>
            </a:r>
            <a:r>
              <a:rPr sz="3200" b="1" i="1" spc="-30" dirty="0">
                <a:latin typeface="+mn-lt"/>
                <a:cs typeface="Calibri"/>
              </a:rPr>
              <a:t> </a:t>
            </a:r>
            <a:r>
              <a:rPr sz="3200" b="1" i="1" dirty="0">
                <a:latin typeface="+mn-lt"/>
                <a:cs typeface="Calibri"/>
              </a:rPr>
              <a:t>y</a:t>
            </a:r>
            <a:r>
              <a:rPr sz="3200" b="1" i="1" spc="-5" dirty="0">
                <a:latin typeface="+mn-lt"/>
                <a:cs typeface="Calibri"/>
              </a:rPr>
              <a:t> </a:t>
            </a:r>
            <a:r>
              <a:rPr sz="3200" b="1" i="1" dirty="0">
                <a:latin typeface="+mn-lt"/>
                <a:cs typeface="Calibri"/>
              </a:rPr>
              <a:t>de</a:t>
            </a:r>
            <a:r>
              <a:rPr sz="3200" b="1" i="1" spc="5" dirty="0">
                <a:latin typeface="+mn-lt"/>
                <a:cs typeface="Calibri"/>
              </a:rPr>
              <a:t> </a:t>
            </a:r>
            <a:r>
              <a:rPr sz="3200" b="1" i="1" spc="-5" dirty="0">
                <a:latin typeface="+mn-lt"/>
                <a:cs typeface="Calibri"/>
              </a:rPr>
              <a:t>gestión</a:t>
            </a:r>
            <a:r>
              <a:rPr sz="3200" b="1" i="1" spc="-10" dirty="0">
                <a:latin typeface="+mn-lt"/>
                <a:cs typeface="Calibri"/>
              </a:rPr>
              <a:t> </a:t>
            </a:r>
            <a:r>
              <a:rPr sz="3200" b="1" i="1" dirty="0">
                <a:latin typeface="+mn-lt"/>
                <a:cs typeface="Calibri"/>
              </a:rPr>
              <a:t>del </a:t>
            </a:r>
            <a:r>
              <a:rPr sz="3200" b="1" i="1" spc="-10" dirty="0">
                <a:latin typeface="+mn-lt"/>
                <a:cs typeface="Calibri"/>
              </a:rPr>
              <a:t>conocimiento.</a:t>
            </a:r>
            <a:endParaRPr sz="3200" dirty="0">
              <a:latin typeface="+mn-lt"/>
              <a:cs typeface="Calibri"/>
            </a:endParaRPr>
          </a:p>
        </p:txBody>
      </p:sp>
      <p:pic>
        <p:nvPicPr>
          <p:cNvPr id="10" name="object 10">
            <a:extLst>
              <a:ext uri="{FF2B5EF4-FFF2-40B4-BE49-F238E27FC236}">
                <a16:creationId xmlns:a16="http://schemas.microsoft.com/office/drawing/2014/main" id="{086C15B7-8970-D54E-7184-AEA471B782ED}"/>
              </a:ext>
            </a:extLst>
          </p:cNvPr>
          <p:cNvPicPr/>
          <p:nvPr/>
        </p:nvPicPr>
        <p:blipFill rotWithShape="1">
          <a:blip r:embed="rId4" cstate="print"/>
          <a:srcRect t="1" b="1"/>
          <a:stretch/>
        </p:blipFill>
        <p:spPr>
          <a:xfrm>
            <a:off x="8957816" y="3061664"/>
            <a:ext cx="2903983" cy="31490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4AF4D319-7C3D-1573-7ACF-078AD5173C48}"/>
              </a:ext>
            </a:extLst>
          </p:cNvPr>
          <p:cNvSpPr txBox="1">
            <a:spLocks/>
          </p:cNvSpPr>
          <p:nvPr/>
        </p:nvSpPr>
        <p:spPr>
          <a:xfrm>
            <a:off x="916938" y="2352841"/>
            <a:ext cx="16609061" cy="7643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es-CO" sz="4800" spc="229" dirty="0">
                <a:solidFill>
                  <a:srgbClr val="4471C4"/>
                </a:solidFill>
                <a:latin typeface="+mn-lt"/>
                <a:cs typeface="Microsoft Sans Serif"/>
              </a:rPr>
              <a:t>2014</a:t>
            </a:r>
            <a:r>
              <a:rPr lang="es-CO" sz="4800" spc="145" dirty="0">
                <a:solidFill>
                  <a:srgbClr val="4471C4"/>
                </a:solidFill>
                <a:latin typeface="+mn-lt"/>
                <a:cs typeface="Microsoft Sans Serif"/>
              </a:rPr>
              <a:t> </a:t>
            </a:r>
            <a:r>
              <a:rPr lang="es-CO" sz="4800" spc="20" dirty="0">
                <a:solidFill>
                  <a:srgbClr val="4471C4"/>
                </a:solidFill>
                <a:latin typeface="+mn-lt"/>
                <a:cs typeface="Microsoft Sans Serif"/>
              </a:rPr>
              <a:t>----------------------------------2020</a:t>
            </a:r>
            <a:endParaRPr lang="es-CO" sz="4800" dirty="0">
              <a:latin typeface="+mn-lt"/>
              <a:cs typeface="Microsoft Sans Serif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118104DF-45EB-CD3A-850C-B04C8F10EFE9}"/>
              </a:ext>
            </a:extLst>
          </p:cNvPr>
          <p:cNvSpPr txBox="1"/>
          <p:nvPr/>
        </p:nvSpPr>
        <p:spPr>
          <a:xfrm>
            <a:off x="916938" y="3271012"/>
            <a:ext cx="14098788" cy="58996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s-ES" sz="3200" b="1" spc="-340" dirty="0">
              <a:latin typeface="+mn-lt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340" dirty="0">
                <a:latin typeface="+mn-lt"/>
                <a:cs typeface="Arial"/>
              </a:rPr>
              <a:t>L</a:t>
            </a:r>
            <a:r>
              <a:rPr sz="3200" b="1" spc="-204" dirty="0">
                <a:latin typeface="+mn-lt"/>
                <a:cs typeface="Arial"/>
              </a:rPr>
              <a:t>o</a:t>
            </a:r>
            <a:r>
              <a:rPr sz="3200" b="1" spc="-380" dirty="0">
                <a:latin typeface="+mn-lt"/>
                <a:cs typeface="Arial"/>
              </a:rPr>
              <a:t>s</a:t>
            </a:r>
            <a:r>
              <a:rPr sz="3200" b="1" dirty="0">
                <a:latin typeface="+mn-lt"/>
                <a:cs typeface="Arial"/>
              </a:rPr>
              <a:t> </a:t>
            </a:r>
            <a:r>
              <a:rPr sz="3200" b="1" spc="-375" dirty="0">
                <a:latin typeface="+mn-lt"/>
                <a:cs typeface="Arial"/>
              </a:rPr>
              <a:t>m</a:t>
            </a:r>
            <a:r>
              <a:rPr sz="3200" b="1" spc="-200" dirty="0">
                <a:latin typeface="+mn-lt"/>
                <a:cs typeface="Arial"/>
              </a:rPr>
              <a:t>e</a:t>
            </a:r>
            <a:r>
              <a:rPr sz="3200" b="1" spc="-290" dirty="0">
                <a:latin typeface="+mn-lt"/>
                <a:cs typeface="Arial"/>
              </a:rPr>
              <a:t>n</a:t>
            </a:r>
            <a:r>
              <a:rPr sz="3200" b="1" spc="-215" dirty="0">
                <a:latin typeface="+mn-lt"/>
                <a:cs typeface="Arial"/>
              </a:rPr>
              <a:t>o</a:t>
            </a:r>
            <a:r>
              <a:rPr sz="3200" b="1" spc="-170" dirty="0">
                <a:latin typeface="+mn-lt"/>
                <a:cs typeface="Arial"/>
              </a:rPr>
              <a:t>r</a:t>
            </a:r>
            <a:r>
              <a:rPr sz="3200" b="1" spc="-210" dirty="0">
                <a:latin typeface="+mn-lt"/>
                <a:cs typeface="Arial"/>
              </a:rPr>
              <a:t>e</a:t>
            </a:r>
            <a:r>
              <a:rPr sz="3200" b="1" spc="-380" dirty="0">
                <a:latin typeface="+mn-lt"/>
                <a:cs typeface="Arial"/>
              </a:rPr>
              <a:t>s</a:t>
            </a:r>
            <a:r>
              <a:rPr sz="3200" b="1" dirty="0">
                <a:latin typeface="+mn-lt"/>
                <a:cs typeface="Arial"/>
              </a:rPr>
              <a:t> </a:t>
            </a:r>
            <a:r>
              <a:rPr sz="3200" b="1" spc="-170" dirty="0">
                <a:latin typeface="+mn-lt"/>
                <a:cs typeface="Arial"/>
              </a:rPr>
              <a:t>d</a:t>
            </a:r>
            <a:r>
              <a:rPr sz="3200" b="1" spc="-180" dirty="0">
                <a:latin typeface="+mn-lt"/>
                <a:cs typeface="Arial"/>
              </a:rPr>
              <a:t>e</a:t>
            </a:r>
            <a:r>
              <a:rPr sz="3200" b="1" spc="10" dirty="0">
                <a:latin typeface="+mn-lt"/>
                <a:cs typeface="Arial"/>
              </a:rPr>
              <a:t> </a:t>
            </a:r>
            <a:r>
              <a:rPr sz="3200" b="1" spc="155" dirty="0">
                <a:latin typeface="+mn-lt"/>
                <a:cs typeface="Arial"/>
              </a:rPr>
              <a:t>6</a:t>
            </a:r>
            <a:r>
              <a:rPr sz="3200" b="1" spc="20" dirty="0">
                <a:latin typeface="+mn-lt"/>
                <a:cs typeface="Arial"/>
              </a:rPr>
              <a:t> </a:t>
            </a:r>
            <a:r>
              <a:rPr sz="3200" b="1" spc="-235" dirty="0">
                <a:latin typeface="+mn-lt"/>
                <a:cs typeface="Arial"/>
              </a:rPr>
              <a:t>a</a:t>
            </a:r>
            <a:r>
              <a:rPr sz="3200" b="1" spc="-280" dirty="0">
                <a:latin typeface="+mn-lt"/>
                <a:cs typeface="Arial"/>
              </a:rPr>
              <a:t>ñ</a:t>
            </a:r>
            <a:r>
              <a:rPr sz="3200" b="1" spc="-215" dirty="0">
                <a:latin typeface="+mn-lt"/>
                <a:cs typeface="Arial"/>
              </a:rPr>
              <a:t>o</a:t>
            </a:r>
            <a:r>
              <a:rPr sz="3200" b="1" spc="-405" dirty="0">
                <a:latin typeface="+mn-lt"/>
                <a:cs typeface="Arial"/>
              </a:rPr>
              <a:t>s</a:t>
            </a:r>
            <a:r>
              <a:rPr sz="3200" b="1" spc="-335" dirty="0">
                <a:latin typeface="+mn-lt"/>
                <a:cs typeface="Arial"/>
              </a:rPr>
              <a:t>:</a:t>
            </a:r>
            <a:endParaRPr sz="3200" dirty="0">
              <a:latin typeface="+mn-lt"/>
              <a:cs typeface="Arial"/>
            </a:endParaRPr>
          </a:p>
          <a:p>
            <a:pPr>
              <a:lnSpc>
                <a:spcPct val="100000"/>
              </a:lnSpc>
            </a:pPr>
            <a:endParaRPr sz="4400" dirty="0">
              <a:latin typeface="+mn-lt"/>
              <a:cs typeface="Arial"/>
            </a:endParaRPr>
          </a:p>
          <a:p>
            <a:pPr marL="724535" indent="-712470">
              <a:lnSpc>
                <a:spcPct val="100000"/>
              </a:lnSpc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3200" b="1" spc="-459" dirty="0">
                <a:latin typeface="+mn-lt"/>
                <a:cs typeface="Arial"/>
              </a:rPr>
              <a:t>E</a:t>
            </a:r>
            <a:r>
              <a:rPr sz="3200" b="1" spc="-120" dirty="0">
                <a:latin typeface="+mn-lt"/>
                <a:cs typeface="Arial"/>
              </a:rPr>
              <a:t>l</a:t>
            </a:r>
            <a:r>
              <a:rPr sz="3200" b="1" spc="20" dirty="0">
                <a:latin typeface="+mn-lt"/>
                <a:cs typeface="Arial"/>
              </a:rPr>
              <a:t> </a:t>
            </a:r>
            <a:r>
              <a:rPr sz="3200" b="1" spc="125" dirty="0">
                <a:latin typeface="+mn-lt"/>
                <a:cs typeface="Arial"/>
              </a:rPr>
              <a:t>77</a:t>
            </a:r>
            <a:r>
              <a:rPr sz="3200" b="1" spc="55" dirty="0">
                <a:latin typeface="+mn-lt"/>
                <a:cs typeface="Arial"/>
              </a:rPr>
              <a:t>%</a:t>
            </a:r>
            <a:r>
              <a:rPr sz="3200" b="1" spc="-15" dirty="0">
                <a:latin typeface="+mn-lt"/>
                <a:cs typeface="Arial"/>
              </a:rPr>
              <a:t> </a:t>
            </a:r>
            <a:r>
              <a:rPr sz="3200" b="1" spc="-200" dirty="0">
                <a:latin typeface="+mn-lt"/>
                <a:cs typeface="Arial"/>
              </a:rPr>
              <a:t>e</a:t>
            </a:r>
            <a:r>
              <a:rPr sz="3200" b="1" spc="-280" dirty="0">
                <a:latin typeface="+mn-lt"/>
                <a:cs typeface="Arial"/>
              </a:rPr>
              <a:t>n</a:t>
            </a:r>
            <a:r>
              <a:rPr sz="3200" b="1" spc="-409" dirty="0">
                <a:latin typeface="+mn-lt"/>
                <a:cs typeface="Arial"/>
              </a:rPr>
              <a:t>c</a:t>
            </a:r>
            <a:r>
              <a:rPr sz="3200" b="1" spc="-135" dirty="0">
                <a:latin typeface="+mn-lt"/>
                <a:cs typeface="Arial"/>
              </a:rPr>
              <a:t>i</a:t>
            </a:r>
            <a:r>
              <a:rPr sz="3200" b="1" spc="-215" dirty="0">
                <a:latin typeface="+mn-lt"/>
                <a:cs typeface="Arial"/>
              </a:rPr>
              <a:t>e</a:t>
            </a:r>
            <a:r>
              <a:rPr sz="3200" b="1" spc="-290" dirty="0">
                <a:latin typeface="+mn-lt"/>
                <a:cs typeface="Arial"/>
              </a:rPr>
              <a:t>n</a:t>
            </a:r>
            <a:r>
              <a:rPr sz="3200" b="1" spc="-195" dirty="0">
                <a:latin typeface="+mn-lt"/>
                <a:cs typeface="Arial"/>
              </a:rPr>
              <a:t>d</a:t>
            </a:r>
            <a:r>
              <a:rPr sz="3200" b="1" spc="-180" dirty="0">
                <a:latin typeface="+mn-lt"/>
                <a:cs typeface="Arial"/>
              </a:rPr>
              <a:t>e</a:t>
            </a:r>
            <a:r>
              <a:rPr sz="3200" b="1" spc="-15" dirty="0">
                <a:latin typeface="+mn-lt"/>
                <a:cs typeface="Arial"/>
              </a:rPr>
              <a:t> </a:t>
            </a:r>
            <a:r>
              <a:rPr sz="3200" b="1" spc="-170" dirty="0">
                <a:latin typeface="+mn-lt"/>
                <a:cs typeface="Arial"/>
              </a:rPr>
              <a:t>p</a:t>
            </a:r>
            <a:r>
              <a:rPr sz="3200" b="1" spc="-210" dirty="0">
                <a:latin typeface="+mn-lt"/>
                <a:cs typeface="Arial"/>
              </a:rPr>
              <a:t>o</a:t>
            </a:r>
            <a:r>
              <a:rPr sz="3200" b="1" spc="-145" dirty="0">
                <a:latin typeface="+mn-lt"/>
                <a:cs typeface="Arial"/>
              </a:rPr>
              <a:t>r</a:t>
            </a:r>
            <a:r>
              <a:rPr sz="3200" b="1" spc="10" dirty="0">
                <a:latin typeface="+mn-lt"/>
                <a:cs typeface="Arial"/>
              </a:rPr>
              <a:t> </a:t>
            </a:r>
            <a:r>
              <a:rPr sz="3200" b="1" spc="-395" dirty="0">
                <a:latin typeface="+mn-lt"/>
                <a:cs typeface="Arial"/>
              </a:rPr>
              <a:t>s</a:t>
            </a:r>
            <a:r>
              <a:rPr sz="3200" b="1" spc="-120" dirty="0">
                <a:latin typeface="+mn-lt"/>
                <a:cs typeface="Arial"/>
              </a:rPr>
              <a:t>í</a:t>
            </a:r>
            <a:r>
              <a:rPr sz="3200" b="1" spc="20" dirty="0">
                <a:latin typeface="+mn-lt"/>
                <a:cs typeface="Arial"/>
              </a:rPr>
              <a:t> </a:t>
            </a:r>
            <a:r>
              <a:rPr sz="3200" b="1" spc="-395" dirty="0">
                <a:latin typeface="+mn-lt"/>
                <a:cs typeface="Arial"/>
              </a:rPr>
              <a:t>s</a:t>
            </a:r>
            <a:r>
              <a:rPr sz="3200" b="1" spc="-210" dirty="0">
                <a:latin typeface="+mn-lt"/>
                <a:cs typeface="Arial"/>
              </a:rPr>
              <a:t>o</a:t>
            </a:r>
            <a:r>
              <a:rPr sz="3200" b="1" spc="-135" dirty="0">
                <a:latin typeface="+mn-lt"/>
                <a:cs typeface="Arial"/>
              </a:rPr>
              <a:t>l</a:t>
            </a:r>
            <a:r>
              <a:rPr sz="3200" b="1" spc="-190" dirty="0">
                <a:latin typeface="+mn-lt"/>
                <a:cs typeface="Arial"/>
              </a:rPr>
              <a:t>o</a:t>
            </a:r>
            <a:r>
              <a:rPr sz="3200" b="1" spc="-10" dirty="0">
                <a:latin typeface="+mn-lt"/>
                <a:cs typeface="Arial"/>
              </a:rPr>
              <a:t> </a:t>
            </a:r>
            <a:r>
              <a:rPr sz="3200" b="1" spc="-114" dirty="0">
                <a:latin typeface="+mn-lt"/>
                <a:cs typeface="Arial"/>
              </a:rPr>
              <a:t>l</a:t>
            </a:r>
            <a:r>
              <a:rPr sz="3200" b="1" spc="-220" dirty="0">
                <a:latin typeface="+mn-lt"/>
                <a:cs typeface="Arial"/>
              </a:rPr>
              <a:t>a</a:t>
            </a:r>
            <a:r>
              <a:rPr sz="3200" b="1" spc="5" dirty="0">
                <a:latin typeface="+mn-lt"/>
                <a:cs typeface="Arial"/>
              </a:rPr>
              <a:t> </a:t>
            </a:r>
            <a:r>
              <a:rPr sz="3200" b="1" spc="-85" dirty="0">
                <a:latin typeface="+mn-lt"/>
                <a:cs typeface="Arial"/>
              </a:rPr>
              <a:t>t</a:t>
            </a:r>
            <a:r>
              <a:rPr sz="3200" b="1" spc="-155" dirty="0">
                <a:latin typeface="+mn-lt"/>
                <a:cs typeface="Arial"/>
              </a:rPr>
              <a:t>e</a:t>
            </a:r>
            <a:r>
              <a:rPr sz="3200" b="1" spc="-135" dirty="0">
                <a:latin typeface="+mn-lt"/>
                <a:cs typeface="Arial"/>
              </a:rPr>
              <a:t>l</a:t>
            </a:r>
            <a:r>
              <a:rPr sz="3200" b="1" spc="-215" dirty="0">
                <a:latin typeface="+mn-lt"/>
                <a:cs typeface="Arial"/>
              </a:rPr>
              <a:t>e</a:t>
            </a:r>
            <a:r>
              <a:rPr sz="3200" b="1" spc="-155" dirty="0">
                <a:latin typeface="+mn-lt"/>
                <a:cs typeface="Arial"/>
              </a:rPr>
              <a:t>.</a:t>
            </a:r>
            <a:endParaRPr sz="3200" dirty="0">
              <a:latin typeface="+mn-lt"/>
              <a:cs typeface="Arial"/>
            </a:endParaRPr>
          </a:p>
          <a:p>
            <a:pPr marL="724535" indent="-712470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3200" b="1" spc="-290" dirty="0">
                <a:latin typeface="+mn-lt"/>
                <a:cs typeface="Arial"/>
              </a:rPr>
              <a:t>El</a:t>
            </a:r>
            <a:r>
              <a:rPr sz="3200" b="1" spc="15" dirty="0">
                <a:latin typeface="+mn-lt"/>
                <a:cs typeface="Arial"/>
              </a:rPr>
              <a:t> </a:t>
            </a:r>
            <a:r>
              <a:rPr sz="3200" b="1" spc="100" dirty="0">
                <a:latin typeface="+mn-lt"/>
                <a:cs typeface="Arial"/>
              </a:rPr>
              <a:t>67%</a:t>
            </a:r>
            <a:r>
              <a:rPr sz="3200" b="1" spc="-15" dirty="0">
                <a:latin typeface="+mn-lt"/>
                <a:cs typeface="Arial"/>
              </a:rPr>
              <a:t> </a:t>
            </a:r>
            <a:r>
              <a:rPr sz="3200" b="1" spc="-170" dirty="0">
                <a:latin typeface="+mn-lt"/>
                <a:cs typeface="Arial"/>
              </a:rPr>
              <a:t>pide</a:t>
            </a:r>
            <a:r>
              <a:rPr sz="3200" b="1" dirty="0">
                <a:latin typeface="+mn-lt"/>
                <a:cs typeface="Arial"/>
              </a:rPr>
              <a:t> </a:t>
            </a:r>
            <a:r>
              <a:rPr sz="3200" b="1" spc="-215" dirty="0">
                <a:latin typeface="+mn-lt"/>
                <a:cs typeface="Arial"/>
              </a:rPr>
              <a:t>ver</a:t>
            </a:r>
            <a:r>
              <a:rPr sz="3200" b="1" spc="20" dirty="0">
                <a:latin typeface="+mn-lt"/>
                <a:cs typeface="Arial"/>
              </a:rPr>
              <a:t> </a:t>
            </a:r>
            <a:r>
              <a:rPr sz="3200" b="1" spc="-220" dirty="0">
                <a:latin typeface="+mn-lt"/>
                <a:cs typeface="Arial"/>
              </a:rPr>
              <a:t>ciertos</a:t>
            </a:r>
            <a:r>
              <a:rPr sz="3200" b="1" dirty="0">
                <a:latin typeface="+mn-lt"/>
                <a:cs typeface="Arial"/>
              </a:rPr>
              <a:t> </a:t>
            </a:r>
            <a:r>
              <a:rPr sz="3200" b="1" spc="-245" dirty="0">
                <a:latin typeface="+mn-lt"/>
                <a:cs typeface="Arial"/>
              </a:rPr>
              <a:t>programas</a:t>
            </a:r>
            <a:r>
              <a:rPr sz="3200" b="1" dirty="0">
                <a:latin typeface="+mn-lt"/>
                <a:cs typeface="Arial"/>
              </a:rPr>
              <a:t> </a:t>
            </a:r>
            <a:r>
              <a:rPr sz="3200" b="1" spc="-229" dirty="0">
                <a:latin typeface="+mn-lt"/>
                <a:cs typeface="Arial"/>
              </a:rPr>
              <a:t>en</a:t>
            </a:r>
            <a:r>
              <a:rPr sz="3200" b="1" spc="10" dirty="0">
                <a:latin typeface="+mn-lt"/>
                <a:cs typeface="Arial"/>
              </a:rPr>
              <a:t> </a:t>
            </a:r>
            <a:r>
              <a:rPr sz="3200" b="1" spc="-200" dirty="0">
                <a:latin typeface="+mn-lt"/>
                <a:cs typeface="Arial"/>
              </a:rPr>
              <a:t>particular.</a:t>
            </a:r>
            <a:endParaRPr sz="3200" dirty="0">
              <a:latin typeface="+mn-lt"/>
              <a:cs typeface="Arial"/>
            </a:endParaRPr>
          </a:p>
          <a:p>
            <a:pPr marL="724535" indent="-7124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3200" b="1" spc="-459" dirty="0">
                <a:latin typeface="+mn-lt"/>
                <a:cs typeface="Arial"/>
              </a:rPr>
              <a:t>E</a:t>
            </a:r>
            <a:r>
              <a:rPr sz="3200" b="1" spc="-120" dirty="0">
                <a:latin typeface="+mn-lt"/>
                <a:cs typeface="Arial"/>
              </a:rPr>
              <a:t>l</a:t>
            </a:r>
            <a:r>
              <a:rPr sz="3200" b="1" spc="15" dirty="0">
                <a:latin typeface="+mn-lt"/>
                <a:cs typeface="Arial"/>
              </a:rPr>
              <a:t> </a:t>
            </a:r>
            <a:r>
              <a:rPr sz="3200" b="1" spc="125" dirty="0">
                <a:latin typeface="+mn-lt"/>
                <a:cs typeface="Arial"/>
              </a:rPr>
              <a:t>62</a:t>
            </a:r>
            <a:r>
              <a:rPr sz="3200" b="1" spc="55" dirty="0">
                <a:latin typeface="+mn-lt"/>
                <a:cs typeface="Arial"/>
              </a:rPr>
              <a:t>%</a:t>
            </a:r>
            <a:r>
              <a:rPr sz="3200" b="1" spc="-15" dirty="0">
                <a:latin typeface="+mn-lt"/>
                <a:cs typeface="Arial"/>
              </a:rPr>
              <a:t> </a:t>
            </a:r>
            <a:r>
              <a:rPr sz="3200" b="1" spc="-280" dirty="0">
                <a:latin typeface="+mn-lt"/>
                <a:cs typeface="Arial"/>
              </a:rPr>
              <a:t>u</a:t>
            </a:r>
            <a:r>
              <a:rPr sz="3200" b="1" spc="-395" dirty="0">
                <a:latin typeface="+mn-lt"/>
                <a:cs typeface="Arial"/>
              </a:rPr>
              <a:t>s</a:t>
            </a:r>
            <a:r>
              <a:rPr sz="3200" b="1" spc="-210" dirty="0">
                <a:latin typeface="+mn-lt"/>
                <a:cs typeface="Arial"/>
              </a:rPr>
              <a:t>a</a:t>
            </a:r>
            <a:r>
              <a:rPr sz="3200" b="1" spc="-5" dirty="0">
                <a:latin typeface="+mn-lt"/>
                <a:cs typeface="Arial"/>
              </a:rPr>
              <a:t> </a:t>
            </a:r>
            <a:r>
              <a:rPr sz="3200" b="1" spc="-200" dirty="0">
                <a:latin typeface="+mn-lt"/>
                <a:cs typeface="Arial"/>
              </a:rPr>
              <a:t>e</a:t>
            </a:r>
            <a:r>
              <a:rPr sz="3200" b="1" spc="-120" dirty="0">
                <a:latin typeface="+mn-lt"/>
                <a:cs typeface="Arial"/>
              </a:rPr>
              <a:t>l</a:t>
            </a:r>
            <a:r>
              <a:rPr sz="3200" b="1" spc="30" dirty="0">
                <a:latin typeface="+mn-lt"/>
                <a:cs typeface="Arial"/>
              </a:rPr>
              <a:t> </a:t>
            </a:r>
            <a:r>
              <a:rPr sz="3200" b="1" spc="-375" dirty="0">
                <a:latin typeface="+mn-lt"/>
                <a:cs typeface="Arial"/>
              </a:rPr>
              <a:t>m</a:t>
            </a:r>
            <a:r>
              <a:rPr sz="3200" b="1" spc="-250" dirty="0">
                <a:latin typeface="+mn-lt"/>
                <a:cs typeface="Arial"/>
              </a:rPr>
              <a:t>a</a:t>
            </a:r>
            <a:r>
              <a:rPr sz="3200" b="1" spc="-290" dirty="0">
                <a:latin typeface="+mn-lt"/>
                <a:cs typeface="Arial"/>
              </a:rPr>
              <a:t>n</a:t>
            </a:r>
            <a:r>
              <a:rPr sz="3200" b="1" spc="-195" dirty="0">
                <a:latin typeface="+mn-lt"/>
                <a:cs typeface="Arial"/>
              </a:rPr>
              <a:t>d</a:t>
            </a:r>
            <a:r>
              <a:rPr sz="3200" b="1" spc="-190" dirty="0">
                <a:latin typeface="+mn-lt"/>
                <a:cs typeface="Arial"/>
              </a:rPr>
              <a:t>o</a:t>
            </a:r>
            <a:r>
              <a:rPr sz="3200" b="1" spc="-5" dirty="0">
                <a:latin typeface="+mn-lt"/>
                <a:cs typeface="Arial"/>
              </a:rPr>
              <a:t> </a:t>
            </a:r>
            <a:r>
              <a:rPr sz="3200" b="1" spc="-210" dirty="0">
                <a:latin typeface="+mn-lt"/>
                <a:cs typeface="Arial"/>
              </a:rPr>
              <a:t>a</a:t>
            </a:r>
            <a:r>
              <a:rPr sz="3200" b="1" spc="35" dirty="0">
                <a:latin typeface="+mn-lt"/>
                <a:cs typeface="Arial"/>
              </a:rPr>
              <a:t> </a:t>
            </a:r>
            <a:r>
              <a:rPr sz="3200" b="1" spc="-175" dirty="0">
                <a:latin typeface="+mn-lt"/>
                <a:cs typeface="Arial"/>
              </a:rPr>
              <a:t>d</a:t>
            </a:r>
            <a:r>
              <a:rPr sz="3200" b="1" spc="-135" dirty="0">
                <a:latin typeface="+mn-lt"/>
                <a:cs typeface="Arial"/>
              </a:rPr>
              <a:t>i</a:t>
            </a:r>
            <a:r>
              <a:rPr sz="3200" b="1" spc="-420" dirty="0">
                <a:latin typeface="+mn-lt"/>
                <a:cs typeface="Arial"/>
              </a:rPr>
              <a:t>s</a:t>
            </a:r>
            <a:r>
              <a:rPr sz="3200" b="1" spc="-50" dirty="0">
                <a:latin typeface="+mn-lt"/>
                <a:cs typeface="Arial"/>
              </a:rPr>
              <a:t>t</a:t>
            </a:r>
            <a:r>
              <a:rPr sz="3200" b="1" spc="-250" dirty="0">
                <a:latin typeface="+mn-lt"/>
                <a:cs typeface="Arial"/>
              </a:rPr>
              <a:t>a</a:t>
            </a:r>
            <a:r>
              <a:rPr sz="3200" b="1" spc="-290" dirty="0">
                <a:latin typeface="+mn-lt"/>
                <a:cs typeface="Arial"/>
              </a:rPr>
              <a:t>n</a:t>
            </a:r>
            <a:r>
              <a:rPr sz="3200" b="1" spc="-420" dirty="0">
                <a:latin typeface="+mn-lt"/>
                <a:cs typeface="Arial"/>
              </a:rPr>
              <a:t>c</a:t>
            </a:r>
            <a:r>
              <a:rPr sz="3200" b="1" spc="-135" dirty="0">
                <a:latin typeface="+mn-lt"/>
                <a:cs typeface="Arial"/>
              </a:rPr>
              <a:t>i</a:t>
            </a:r>
            <a:r>
              <a:rPr sz="3200" b="1" spc="-210" dirty="0">
                <a:latin typeface="+mn-lt"/>
                <a:cs typeface="Arial"/>
              </a:rPr>
              <a:t>a</a:t>
            </a:r>
            <a:r>
              <a:rPr sz="3200" b="1" spc="-15" dirty="0">
                <a:latin typeface="+mn-lt"/>
                <a:cs typeface="Arial"/>
              </a:rPr>
              <a:t> </a:t>
            </a:r>
            <a:r>
              <a:rPr sz="3200" b="1" spc="-175" dirty="0">
                <a:latin typeface="+mn-lt"/>
                <a:cs typeface="Arial"/>
              </a:rPr>
              <a:t>p</a:t>
            </a:r>
            <a:r>
              <a:rPr sz="3200" b="1" spc="-235" dirty="0">
                <a:latin typeface="+mn-lt"/>
                <a:cs typeface="Arial"/>
              </a:rPr>
              <a:t>a</a:t>
            </a:r>
            <a:r>
              <a:rPr sz="3200" b="1" spc="-160" dirty="0">
                <a:latin typeface="+mn-lt"/>
                <a:cs typeface="Arial"/>
              </a:rPr>
              <a:t>r</a:t>
            </a:r>
            <a:r>
              <a:rPr sz="3200" b="1" spc="-210" dirty="0">
                <a:latin typeface="+mn-lt"/>
                <a:cs typeface="Arial"/>
              </a:rPr>
              <a:t>a</a:t>
            </a:r>
            <a:r>
              <a:rPr sz="3200" b="1" spc="-15" dirty="0">
                <a:latin typeface="+mn-lt"/>
                <a:cs typeface="Arial"/>
              </a:rPr>
              <a:t> </a:t>
            </a:r>
            <a:r>
              <a:rPr sz="3200" b="1" spc="-395" dirty="0">
                <a:latin typeface="+mn-lt"/>
                <a:cs typeface="Arial"/>
              </a:rPr>
              <a:t>c</a:t>
            </a:r>
            <a:r>
              <a:rPr sz="3200" b="1" spc="-235" dirty="0">
                <a:latin typeface="+mn-lt"/>
                <a:cs typeface="Arial"/>
              </a:rPr>
              <a:t>a</a:t>
            </a:r>
            <a:r>
              <a:rPr sz="3200" b="1" spc="-390" dirty="0">
                <a:latin typeface="+mn-lt"/>
                <a:cs typeface="Arial"/>
              </a:rPr>
              <a:t>m</a:t>
            </a:r>
            <a:r>
              <a:rPr sz="3200" b="1" spc="-195" dirty="0">
                <a:latin typeface="+mn-lt"/>
                <a:cs typeface="Arial"/>
              </a:rPr>
              <a:t>b</a:t>
            </a:r>
            <a:r>
              <a:rPr sz="3200" b="1" spc="-150" dirty="0">
                <a:latin typeface="+mn-lt"/>
                <a:cs typeface="Arial"/>
              </a:rPr>
              <a:t>i</a:t>
            </a:r>
            <a:r>
              <a:rPr sz="3200" b="1" spc="-250" dirty="0">
                <a:latin typeface="+mn-lt"/>
                <a:cs typeface="Arial"/>
              </a:rPr>
              <a:t>a</a:t>
            </a:r>
            <a:r>
              <a:rPr sz="3200" b="1" spc="-145" dirty="0">
                <a:latin typeface="+mn-lt"/>
                <a:cs typeface="Arial"/>
              </a:rPr>
              <a:t>r</a:t>
            </a:r>
            <a:r>
              <a:rPr sz="3200" b="1" spc="10" dirty="0">
                <a:latin typeface="+mn-lt"/>
                <a:cs typeface="Arial"/>
              </a:rPr>
              <a:t> </a:t>
            </a:r>
            <a:r>
              <a:rPr sz="3200" b="1" spc="-175" dirty="0">
                <a:latin typeface="+mn-lt"/>
                <a:cs typeface="Arial"/>
              </a:rPr>
              <a:t>d</a:t>
            </a:r>
            <a:r>
              <a:rPr sz="3200" b="1" spc="-180" dirty="0">
                <a:latin typeface="+mn-lt"/>
                <a:cs typeface="Arial"/>
              </a:rPr>
              <a:t>e</a:t>
            </a:r>
            <a:r>
              <a:rPr sz="3200" b="1" dirty="0">
                <a:latin typeface="+mn-lt"/>
                <a:cs typeface="Arial"/>
              </a:rPr>
              <a:t> </a:t>
            </a:r>
            <a:r>
              <a:rPr sz="3200" b="1" spc="-395" dirty="0">
                <a:latin typeface="+mn-lt"/>
                <a:cs typeface="Arial"/>
              </a:rPr>
              <a:t>c</a:t>
            </a:r>
            <a:r>
              <a:rPr sz="3200" b="1" spc="-235" dirty="0">
                <a:latin typeface="+mn-lt"/>
                <a:cs typeface="Arial"/>
              </a:rPr>
              <a:t>a</a:t>
            </a:r>
            <a:r>
              <a:rPr sz="3200" b="1" spc="-280" dirty="0">
                <a:latin typeface="+mn-lt"/>
                <a:cs typeface="Arial"/>
              </a:rPr>
              <a:t>n</a:t>
            </a:r>
            <a:r>
              <a:rPr sz="3200" b="1" spc="-250" dirty="0">
                <a:latin typeface="+mn-lt"/>
                <a:cs typeface="Arial"/>
              </a:rPr>
              <a:t>a</a:t>
            </a:r>
            <a:r>
              <a:rPr sz="3200" b="1" spc="-150" dirty="0">
                <a:latin typeface="+mn-lt"/>
                <a:cs typeface="Arial"/>
              </a:rPr>
              <a:t>l</a:t>
            </a:r>
            <a:r>
              <a:rPr sz="3200" b="1" spc="-160" dirty="0">
                <a:latin typeface="+mn-lt"/>
                <a:cs typeface="Arial"/>
              </a:rPr>
              <a:t>.</a:t>
            </a:r>
            <a:endParaRPr sz="3200" dirty="0">
              <a:latin typeface="+mn-lt"/>
              <a:cs typeface="Arial"/>
            </a:endParaRPr>
          </a:p>
          <a:p>
            <a:pPr marL="724535" indent="-7124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3200" b="1" spc="-459" dirty="0">
                <a:latin typeface="+mn-lt"/>
                <a:cs typeface="Arial"/>
              </a:rPr>
              <a:t>E</a:t>
            </a:r>
            <a:r>
              <a:rPr sz="3200" b="1" spc="-120" dirty="0">
                <a:latin typeface="+mn-lt"/>
                <a:cs typeface="Arial"/>
              </a:rPr>
              <a:t>l</a:t>
            </a:r>
            <a:r>
              <a:rPr sz="3200" b="1" spc="20" dirty="0">
                <a:latin typeface="+mn-lt"/>
                <a:cs typeface="Arial"/>
              </a:rPr>
              <a:t> </a:t>
            </a:r>
            <a:r>
              <a:rPr sz="3200" b="1" spc="125" dirty="0">
                <a:latin typeface="+mn-lt"/>
                <a:cs typeface="Arial"/>
              </a:rPr>
              <a:t>71</a:t>
            </a:r>
            <a:r>
              <a:rPr sz="3200" b="1" spc="55" dirty="0">
                <a:latin typeface="+mn-lt"/>
                <a:cs typeface="Arial"/>
              </a:rPr>
              <a:t>%</a:t>
            </a:r>
            <a:r>
              <a:rPr sz="3200" b="1" spc="-15" dirty="0">
                <a:latin typeface="+mn-lt"/>
                <a:cs typeface="Arial"/>
              </a:rPr>
              <a:t> </a:t>
            </a:r>
            <a:r>
              <a:rPr sz="3200" b="1" spc="-170" dirty="0">
                <a:latin typeface="+mn-lt"/>
                <a:cs typeface="Arial"/>
              </a:rPr>
              <a:t>p</a:t>
            </a:r>
            <a:r>
              <a:rPr sz="3200" b="1" spc="-135" dirty="0">
                <a:latin typeface="+mn-lt"/>
                <a:cs typeface="Arial"/>
              </a:rPr>
              <a:t>i</a:t>
            </a:r>
            <a:r>
              <a:rPr sz="3200" b="1" spc="-195" dirty="0">
                <a:latin typeface="+mn-lt"/>
                <a:cs typeface="Arial"/>
              </a:rPr>
              <a:t>d</a:t>
            </a:r>
            <a:r>
              <a:rPr sz="3200" b="1" spc="-180" dirty="0">
                <a:latin typeface="+mn-lt"/>
                <a:cs typeface="Arial"/>
              </a:rPr>
              <a:t>e</a:t>
            </a:r>
            <a:r>
              <a:rPr sz="3200" b="1" dirty="0">
                <a:latin typeface="+mn-lt"/>
                <a:cs typeface="Arial"/>
              </a:rPr>
              <a:t> </a:t>
            </a:r>
            <a:r>
              <a:rPr sz="3200" b="1" spc="-395" dirty="0">
                <a:latin typeface="+mn-lt"/>
                <a:cs typeface="Arial"/>
              </a:rPr>
              <a:t>s</a:t>
            </a:r>
            <a:r>
              <a:rPr sz="3200" b="1" spc="-280" dirty="0">
                <a:latin typeface="+mn-lt"/>
                <a:cs typeface="Arial"/>
              </a:rPr>
              <a:t>u</a:t>
            </a:r>
            <a:r>
              <a:rPr sz="3200" b="1" spc="-380" dirty="0">
                <a:latin typeface="+mn-lt"/>
                <a:cs typeface="Arial"/>
              </a:rPr>
              <a:t>s</a:t>
            </a:r>
            <a:r>
              <a:rPr sz="3200" b="1" spc="-5" dirty="0">
                <a:latin typeface="+mn-lt"/>
                <a:cs typeface="Arial"/>
              </a:rPr>
              <a:t> </a:t>
            </a:r>
            <a:r>
              <a:rPr sz="3200" b="1" spc="-300" dirty="0">
                <a:latin typeface="+mn-lt"/>
                <a:cs typeface="Arial"/>
              </a:rPr>
              <a:t>v</a:t>
            </a:r>
            <a:r>
              <a:rPr sz="3200" b="1" spc="-135" dirty="0">
                <a:latin typeface="+mn-lt"/>
                <a:cs typeface="Arial"/>
              </a:rPr>
              <a:t>i</a:t>
            </a:r>
            <a:r>
              <a:rPr sz="3200" b="1" spc="-180" dirty="0">
                <a:latin typeface="+mn-lt"/>
                <a:cs typeface="Arial"/>
              </a:rPr>
              <a:t>d</a:t>
            </a:r>
            <a:r>
              <a:rPr sz="3200" b="1" spc="-215" dirty="0">
                <a:latin typeface="+mn-lt"/>
                <a:cs typeface="Arial"/>
              </a:rPr>
              <a:t>e</a:t>
            </a:r>
            <a:r>
              <a:rPr sz="3200" b="1" spc="-220" dirty="0">
                <a:latin typeface="+mn-lt"/>
                <a:cs typeface="Arial"/>
              </a:rPr>
              <a:t>o</a:t>
            </a:r>
            <a:r>
              <a:rPr sz="3200" b="1" spc="-380" dirty="0">
                <a:latin typeface="+mn-lt"/>
                <a:cs typeface="Arial"/>
              </a:rPr>
              <a:t>s</a:t>
            </a:r>
            <a:r>
              <a:rPr sz="3200" b="1" spc="-5" dirty="0">
                <a:latin typeface="+mn-lt"/>
                <a:cs typeface="Arial"/>
              </a:rPr>
              <a:t> </a:t>
            </a:r>
            <a:r>
              <a:rPr sz="3200" b="1" spc="-140" dirty="0" err="1">
                <a:latin typeface="+mn-lt"/>
                <a:cs typeface="Arial"/>
              </a:rPr>
              <a:t>f</a:t>
            </a:r>
            <a:r>
              <a:rPr sz="3200" b="1" spc="-260" dirty="0" err="1">
                <a:latin typeface="+mn-lt"/>
                <a:cs typeface="Arial"/>
              </a:rPr>
              <a:t>a</a:t>
            </a:r>
            <a:r>
              <a:rPr sz="3200" b="1" spc="-300" dirty="0" err="1">
                <a:latin typeface="+mn-lt"/>
                <a:cs typeface="Arial"/>
              </a:rPr>
              <a:t>v</a:t>
            </a:r>
            <a:r>
              <a:rPr sz="3200" b="1" spc="-220" dirty="0" err="1">
                <a:latin typeface="+mn-lt"/>
                <a:cs typeface="Arial"/>
              </a:rPr>
              <a:t>o</a:t>
            </a:r>
            <a:r>
              <a:rPr sz="3200" b="1" spc="-170" dirty="0" err="1">
                <a:latin typeface="+mn-lt"/>
                <a:cs typeface="Arial"/>
              </a:rPr>
              <a:t>r</a:t>
            </a:r>
            <a:r>
              <a:rPr sz="3200" b="1" spc="-135" dirty="0" err="1">
                <a:latin typeface="+mn-lt"/>
                <a:cs typeface="Arial"/>
              </a:rPr>
              <a:t>i</a:t>
            </a:r>
            <a:r>
              <a:rPr sz="3200" b="1" spc="-50" dirty="0" err="1">
                <a:latin typeface="+mn-lt"/>
                <a:cs typeface="Arial"/>
              </a:rPr>
              <a:t>t</a:t>
            </a:r>
            <a:r>
              <a:rPr sz="3200" b="1" spc="-220" dirty="0" err="1">
                <a:latin typeface="+mn-lt"/>
                <a:cs typeface="Arial"/>
              </a:rPr>
              <a:t>o</a:t>
            </a:r>
            <a:r>
              <a:rPr sz="3200" b="1" spc="-420" dirty="0" err="1">
                <a:latin typeface="+mn-lt"/>
                <a:cs typeface="Arial"/>
              </a:rPr>
              <a:t>s</a:t>
            </a:r>
            <a:r>
              <a:rPr sz="3200" b="1" spc="-155" dirty="0">
                <a:latin typeface="+mn-lt"/>
                <a:cs typeface="Arial"/>
              </a:rPr>
              <a:t>.</a:t>
            </a:r>
            <a:endParaRPr lang="es-ES" sz="3200" b="1" spc="-155" dirty="0">
              <a:latin typeface="+mn-lt"/>
              <a:cs typeface="Arial"/>
            </a:endParaRPr>
          </a:p>
          <a:p>
            <a:pPr marL="724535" indent="-7124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endParaRPr sz="3200" dirty="0">
              <a:latin typeface="+mn-lt"/>
              <a:cs typeface="Arial"/>
            </a:endParaRPr>
          </a:p>
          <a:p>
            <a:pPr marL="5744845" algn="r">
              <a:lnSpc>
                <a:spcPct val="100000"/>
              </a:lnSpc>
              <a:spcBef>
                <a:spcPts val="1290"/>
              </a:spcBef>
            </a:pPr>
            <a:r>
              <a:rPr sz="2000" b="1" spc="-15" dirty="0">
                <a:latin typeface="+mn-lt"/>
                <a:cs typeface="Calibri"/>
              </a:rPr>
              <a:t>Pempek</a:t>
            </a:r>
            <a:r>
              <a:rPr sz="2000" b="1" spc="15" dirty="0">
                <a:latin typeface="+mn-lt"/>
                <a:cs typeface="Calibri"/>
              </a:rPr>
              <a:t> </a:t>
            </a:r>
            <a:r>
              <a:rPr sz="2000" b="1" spc="-5" dirty="0">
                <a:latin typeface="+mn-lt"/>
                <a:cs typeface="Calibri"/>
              </a:rPr>
              <a:t>y</a:t>
            </a:r>
            <a:r>
              <a:rPr sz="2000" b="1" spc="-10" dirty="0">
                <a:latin typeface="+mn-lt"/>
                <a:cs typeface="Calibri"/>
              </a:rPr>
              <a:t> cols.</a:t>
            </a:r>
            <a:r>
              <a:rPr sz="2000" b="1" spc="-5" dirty="0">
                <a:latin typeface="+mn-lt"/>
                <a:cs typeface="Calibri"/>
              </a:rPr>
              <a:t> </a:t>
            </a:r>
            <a:r>
              <a:rPr sz="2000" b="1" spc="-5" dirty="0" err="1">
                <a:latin typeface="+mn-lt"/>
                <a:cs typeface="Calibri"/>
              </a:rPr>
              <a:t>en</a:t>
            </a:r>
            <a:r>
              <a:rPr sz="2000" b="1" spc="-10" dirty="0">
                <a:latin typeface="+mn-lt"/>
                <a:cs typeface="Calibri"/>
              </a:rPr>
              <a:t> </a:t>
            </a:r>
            <a:r>
              <a:rPr sz="2000" b="1" spc="-5" dirty="0">
                <a:latin typeface="+mn-lt"/>
                <a:cs typeface="Calibri"/>
              </a:rPr>
              <a:t>2014</a:t>
            </a:r>
            <a:r>
              <a:rPr lang="es-ES" sz="2000" b="1" spc="-5" dirty="0">
                <a:latin typeface="+mn-lt"/>
                <a:cs typeface="Calibri"/>
              </a:rPr>
              <a:t>*</a:t>
            </a:r>
          </a:p>
          <a:p>
            <a:pPr marL="5744845" algn="r">
              <a:lnSpc>
                <a:spcPct val="100000"/>
              </a:lnSpc>
              <a:spcBef>
                <a:spcPts val="1290"/>
              </a:spcBef>
            </a:pPr>
            <a:r>
              <a:rPr lang="es-CO" sz="2000" dirty="0">
                <a:latin typeface="+mn-lt"/>
                <a:cs typeface="Calibri"/>
              </a:rPr>
              <a:t>https://</a:t>
            </a:r>
            <a:r>
              <a:rPr lang="es-CO" sz="2000" dirty="0" err="1">
                <a:latin typeface="+mn-lt"/>
                <a:cs typeface="Calibri"/>
              </a:rPr>
              <a:t>www.albertosoler.es</a:t>
            </a:r>
            <a:r>
              <a:rPr lang="es-CO" sz="2000" dirty="0">
                <a:latin typeface="+mn-lt"/>
                <a:cs typeface="Calibri"/>
              </a:rPr>
              <a:t>/los-ninos-y-la-exposicion-a-television-moviles-y-tablets-que-dice-la-ciencia/</a:t>
            </a:r>
            <a:endParaRPr sz="2000" dirty="0">
              <a:latin typeface="+mn-lt"/>
              <a:cs typeface="Calibri"/>
            </a:endParaRPr>
          </a:p>
        </p:txBody>
      </p:sp>
      <p:sp>
        <p:nvSpPr>
          <p:cNvPr id="5" name="Google Shape;120;g27775f8ff9f_0_0">
            <a:extLst>
              <a:ext uri="{FF2B5EF4-FFF2-40B4-BE49-F238E27FC236}">
                <a16:creationId xmlns:a16="http://schemas.microsoft.com/office/drawing/2014/main" id="{ED8CCBCA-A2A5-4185-1379-2C76A0AE7E55}"/>
              </a:ext>
            </a:extLst>
          </p:cNvPr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6" name="Google Shape;121;g27775f8ff9f_0_0">
            <a:extLst>
              <a:ext uri="{FF2B5EF4-FFF2-40B4-BE49-F238E27FC236}">
                <a16:creationId xmlns:a16="http://schemas.microsoft.com/office/drawing/2014/main" id="{1C97E99A-C367-E395-EFDB-625343CD0F62}"/>
              </a:ext>
            </a:extLst>
          </p:cNvPr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9" name="Google Shape;122;g27775f8ff9f_0_0">
            <a:extLst>
              <a:ext uri="{FF2B5EF4-FFF2-40B4-BE49-F238E27FC236}">
                <a16:creationId xmlns:a16="http://schemas.microsoft.com/office/drawing/2014/main" id="{22489340-6147-D5B2-7A23-DC79ABE21915}"/>
              </a:ext>
            </a:extLst>
          </p:cNvPr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10" name="Google Shape;123;g27775f8ff9f_0_0">
            <a:extLst>
              <a:ext uri="{FF2B5EF4-FFF2-40B4-BE49-F238E27FC236}">
                <a16:creationId xmlns:a16="http://schemas.microsoft.com/office/drawing/2014/main" id="{CC9E4743-1396-BB8E-4E8D-9D9BB956AD48}"/>
              </a:ext>
            </a:extLst>
          </p:cNvPr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7775f8ff9f_0_46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151" name="Google Shape;151;g27775f8ff9f_0_46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152" name="Google Shape;152;g27775f8ff9f_0_46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153" name="Google Shape;153;g27775f8ff9f_0_46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27775f8ff9f_0_46"/>
          <p:cNvSpPr txBox="1"/>
          <p:nvPr/>
        </p:nvSpPr>
        <p:spPr>
          <a:xfrm>
            <a:off x="1714500" y="2608225"/>
            <a:ext cx="1050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B6B12DFF-A196-82FD-C5DA-6F974ED14A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5683" y="2960711"/>
            <a:ext cx="47618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650" dirty="0">
                <a:solidFill>
                  <a:srgbClr val="4471C4"/>
                </a:solidFill>
                <a:latin typeface="+mn-lt"/>
                <a:cs typeface="Arial"/>
              </a:rPr>
              <a:t>C</a:t>
            </a:r>
            <a:r>
              <a:rPr sz="4400" spc="-290" dirty="0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sz="4400" spc="-405" dirty="0">
                <a:solidFill>
                  <a:srgbClr val="4471C4"/>
                </a:solidFill>
                <a:latin typeface="+mn-lt"/>
                <a:cs typeface="Arial"/>
              </a:rPr>
              <a:t>n</a:t>
            </a:r>
            <a:r>
              <a:rPr sz="4400" spc="-565" dirty="0">
                <a:solidFill>
                  <a:srgbClr val="4471C4"/>
                </a:solidFill>
                <a:latin typeface="+mn-lt"/>
                <a:cs typeface="Arial"/>
              </a:rPr>
              <a:t>s</a:t>
            </a:r>
            <a:r>
              <a:rPr sz="4400" spc="-405" dirty="0">
                <a:solidFill>
                  <a:srgbClr val="4471C4"/>
                </a:solidFill>
                <a:latin typeface="+mn-lt"/>
                <a:cs typeface="Arial"/>
              </a:rPr>
              <a:t>u</a:t>
            </a:r>
            <a:r>
              <a:rPr sz="4400" spc="-540" dirty="0">
                <a:solidFill>
                  <a:srgbClr val="4471C4"/>
                </a:solidFill>
                <a:latin typeface="+mn-lt"/>
                <a:cs typeface="Arial"/>
              </a:rPr>
              <a:t>m</a:t>
            </a:r>
            <a:r>
              <a:rPr sz="4400" spc="-260" dirty="0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sz="4400" spc="-10" dirty="0">
                <a:solidFill>
                  <a:srgbClr val="4471C4"/>
                </a:solidFill>
                <a:latin typeface="+mn-lt"/>
                <a:cs typeface="Arial"/>
              </a:rPr>
              <a:t> </a:t>
            </a:r>
            <a:r>
              <a:rPr sz="4400" spc="-535" dirty="0">
                <a:solidFill>
                  <a:srgbClr val="4471C4"/>
                </a:solidFill>
                <a:latin typeface="+mn-lt"/>
                <a:cs typeface="Arial"/>
              </a:rPr>
              <a:t>m</a:t>
            </a:r>
            <a:r>
              <a:rPr sz="4400" spc="-285" dirty="0">
                <a:solidFill>
                  <a:srgbClr val="4471C4"/>
                </a:solidFill>
                <a:latin typeface="+mn-lt"/>
                <a:cs typeface="Arial"/>
              </a:rPr>
              <a:t>e</a:t>
            </a:r>
            <a:r>
              <a:rPr sz="4400" spc="-245" dirty="0">
                <a:solidFill>
                  <a:srgbClr val="4471C4"/>
                </a:solidFill>
                <a:latin typeface="+mn-lt"/>
                <a:cs typeface="Arial"/>
              </a:rPr>
              <a:t>d</a:t>
            </a:r>
            <a:r>
              <a:rPr sz="4400" spc="-195" dirty="0">
                <a:solidFill>
                  <a:srgbClr val="4471C4"/>
                </a:solidFill>
                <a:latin typeface="+mn-lt"/>
                <a:cs typeface="Arial"/>
              </a:rPr>
              <a:t>i</a:t>
            </a:r>
            <a:r>
              <a:rPr sz="4400" spc="-340" dirty="0">
                <a:solidFill>
                  <a:srgbClr val="4471C4"/>
                </a:solidFill>
                <a:latin typeface="+mn-lt"/>
                <a:cs typeface="Arial"/>
              </a:rPr>
              <a:t>á</a:t>
            </a:r>
            <a:r>
              <a:rPr sz="4400" spc="-65" dirty="0">
                <a:solidFill>
                  <a:srgbClr val="4471C4"/>
                </a:solidFill>
                <a:latin typeface="+mn-lt"/>
                <a:cs typeface="Arial"/>
              </a:rPr>
              <a:t>t</a:t>
            </a:r>
            <a:r>
              <a:rPr sz="4400" spc="-195" dirty="0">
                <a:solidFill>
                  <a:srgbClr val="4471C4"/>
                </a:solidFill>
                <a:latin typeface="+mn-lt"/>
                <a:cs typeface="Arial"/>
              </a:rPr>
              <a:t>i</a:t>
            </a:r>
            <a:r>
              <a:rPr sz="4400" spc="-555" dirty="0">
                <a:solidFill>
                  <a:srgbClr val="4471C4"/>
                </a:solidFill>
                <a:latin typeface="+mn-lt"/>
                <a:cs typeface="Arial"/>
              </a:rPr>
              <a:t>c</a:t>
            </a:r>
            <a:r>
              <a:rPr sz="4400" spc="-305" dirty="0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sz="4400" spc="-459" dirty="0">
                <a:solidFill>
                  <a:srgbClr val="4471C4"/>
                </a:solidFill>
                <a:latin typeface="+mn-lt"/>
                <a:cs typeface="Arial"/>
              </a:rPr>
              <a:t>:</a:t>
            </a:r>
            <a:endParaRPr sz="4400" dirty="0">
              <a:latin typeface="+mn-lt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6FF4930-6AF5-403F-29C1-3E0BAFCF36E8}"/>
              </a:ext>
            </a:extLst>
          </p:cNvPr>
          <p:cNvSpPr txBox="1"/>
          <p:nvPr/>
        </p:nvSpPr>
        <p:spPr>
          <a:xfrm>
            <a:off x="2500985" y="4514977"/>
            <a:ext cx="13917575" cy="40302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9250" indent="-337185" algn="just">
              <a:lnSpc>
                <a:spcPts val="3190"/>
              </a:lnSpc>
              <a:spcBef>
                <a:spcPts val="95"/>
              </a:spcBef>
              <a:buFont typeface="Arial MT"/>
              <a:buChar char="•"/>
              <a:tabLst>
                <a:tab pos="349250" algn="l"/>
                <a:tab pos="349885" algn="l"/>
              </a:tabLst>
            </a:pPr>
            <a:r>
              <a:rPr sz="2800" spc="130" dirty="0">
                <a:latin typeface="+mn-lt"/>
                <a:cs typeface="Microsoft Sans Serif"/>
              </a:rPr>
              <a:t>75</a:t>
            </a:r>
            <a:r>
              <a:rPr sz="2800" spc="95" dirty="0">
                <a:latin typeface="+mn-lt"/>
                <a:cs typeface="Microsoft Sans Serif"/>
              </a:rPr>
              <a:t> </a:t>
            </a:r>
            <a:r>
              <a:rPr sz="2800" spc="40" dirty="0">
                <a:latin typeface="+mn-lt"/>
                <a:cs typeface="Microsoft Sans Serif"/>
              </a:rPr>
              <a:t>%</a:t>
            </a:r>
            <a:r>
              <a:rPr sz="2800" spc="100" dirty="0">
                <a:latin typeface="+mn-lt"/>
                <a:cs typeface="Microsoft Sans Serif"/>
              </a:rPr>
              <a:t> </a:t>
            </a:r>
            <a:r>
              <a:rPr sz="2800" spc="-75" dirty="0">
                <a:latin typeface="+mn-lt"/>
                <a:cs typeface="Microsoft Sans Serif"/>
              </a:rPr>
              <a:t>de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-60" dirty="0">
                <a:latin typeface="+mn-lt"/>
                <a:cs typeface="Microsoft Sans Serif"/>
              </a:rPr>
              <a:t>los</a:t>
            </a:r>
            <a:r>
              <a:rPr sz="2800" spc="100" dirty="0">
                <a:latin typeface="+mn-lt"/>
                <a:cs typeface="Microsoft Sans Serif"/>
              </a:rPr>
              <a:t> </a:t>
            </a:r>
            <a:r>
              <a:rPr sz="2800" spc="-95" dirty="0">
                <a:latin typeface="+mn-lt"/>
                <a:cs typeface="Microsoft Sans Serif"/>
              </a:rPr>
              <a:t>adolescentes</a:t>
            </a:r>
            <a:r>
              <a:rPr sz="2800" spc="120" dirty="0">
                <a:latin typeface="+mn-lt"/>
                <a:cs typeface="Microsoft Sans Serif"/>
              </a:rPr>
              <a:t> </a:t>
            </a:r>
            <a:r>
              <a:rPr sz="2800" spc="-95" dirty="0">
                <a:latin typeface="+mn-lt"/>
                <a:cs typeface="Microsoft Sans Serif"/>
              </a:rPr>
              <a:t>poseen</a:t>
            </a:r>
            <a:r>
              <a:rPr sz="2800" spc="95" dirty="0">
                <a:latin typeface="+mn-lt"/>
                <a:cs typeface="Microsoft Sans Serif"/>
              </a:rPr>
              <a:t> </a:t>
            </a:r>
            <a:r>
              <a:rPr sz="2800" spc="-75" dirty="0">
                <a:latin typeface="+mn-lt"/>
                <a:cs typeface="Microsoft Sans Serif"/>
              </a:rPr>
              <a:t>un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35" dirty="0">
                <a:latin typeface="+mn-lt"/>
                <a:cs typeface="Microsoft Sans Serif"/>
              </a:rPr>
              <a:t>teléfono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-35" dirty="0">
                <a:latin typeface="+mn-lt"/>
                <a:cs typeface="Microsoft Sans Serif"/>
              </a:rPr>
              <a:t>inteligente.</a:t>
            </a:r>
            <a:endParaRPr sz="2800" dirty="0">
              <a:latin typeface="+mn-lt"/>
              <a:cs typeface="Microsoft Sans Serif"/>
            </a:endParaRPr>
          </a:p>
          <a:p>
            <a:pPr marL="241300" marR="443230" algn="just">
              <a:lnSpc>
                <a:spcPct val="90000"/>
              </a:lnSpc>
              <a:spcBef>
                <a:spcPts val="165"/>
              </a:spcBef>
            </a:pPr>
            <a:r>
              <a:rPr sz="2800" spc="-110" dirty="0">
                <a:latin typeface="+mn-lt"/>
                <a:cs typeface="Microsoft Sans Serif"/>
              </a:rPr>
              <a:t>Los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100" dirty="0">
                <a:latin typeface="+mn-lt"/>
                <a:cs typeface="Microsoft Sans Serif"/>
              </a:rPr>
              <a:t>adolescentes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55" dirty="0">
                <a:latin typeface="+mn-lt"/>
                <a:cs typeface="Microsoft Sans Serif"/>
              </a:rPr>
              <a:t>tienen</a:t>
            </a:r>
            <a:r>
              <a:rPr sz="2800" spc="114" dirty="0">
                <a:latin typeface="+mn-lt"/>
                <a:cs typeface="Microsoft Sans Serif"/>
              </a:rPr>
              <a:t> </a:t>
            </a:r>
            <a:r>
              <a:rPr sz="2800" spc="-150" dirty="0">
                <a:latin typeface="+mn-lt"/>
                <a:cs typeface="Microsoft Sans Serif"/>
              </a:rPr>
              <a:t>acceso</a:t>
            </a:r>
            <a:r>
              <a:rPr sz="2800" spc="125" dirty="0">
                <a:latin typeface="+mn-lt"/>
                <a:cs typeface="Microsoft Sans Serif"/>
              </a:rPr>
              <a:t> </a:t>
            </a:r>
            <a:r>
              <a:rPr sz="2800" spc="-80" dirty="0">
                <a:latin typeface="+mn-lt"/>
                <a:cs typeface="Microsoft Sans Serif"/>
              </a:rPr>
              <a:t>al</a:t>
            </a:r>
            <a:r>
              <a:rPr sz="2800" spc="114" dirty="0">
                <a:latin typeface="+mn-lt"/>
                <a:cs typeface="Microsoft Sans Serif"/>
              </a:rPr>
              <a:t> </a:t>
            </a:r>
            <a:r>
              <a:rPr sz="2800" spc="-40" dirty="0">
                <a:latin typeface="+mn-lt"/>
                <a:cs typeface="Microsoft Sans Serif"/>
              </a:rPr>
              <a:t>internet,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114" dirty="0">
                <a:latin typeface="+mn-lt"/>
                <a:cs typeface="Microsoft Sans Serif"/>
              </a:rPr>
              <a:t>ven</a:t>
            </a:r>
            <a:r>
              <a:rPr sz="2800" spc="114" dirty="0">
                <a:latin typeface="+mn-lt"/>
                <a:cs typeface="Microsoft Sans Serif"/>
              </a:rPr>
              <a:t> </a:t>
            </a:r>
            <a:r>
              <a:rPr sz="2800" spc="-50" dirty="0">
                <a:latin typeface="+mn-lt"/>
                <a:cs typeface="Microsoft Sans Serif"/>
              </a:rPr>
              <a:t>televisión</a:t>
            </a:r>
            <a:r>
              <a:rPr sz="2800" spc="125" dirty="0">
                <a:latin typeface="+mn-lt"/>
                <a:cs typeface="Microsoft Sans Serif"/>
              </a:rPr>
              <a:t> </a:t>
            </a:r>
            <a:r>
              <a:rPr sz="2800" spc="-120" dirty="0">
                <a:latin typeface="+mn-lt"/>
                <a:cs typeface="Microsoft Sans Serif"/>
              </a:rPr>
              <a:t>y</a:t>
            </a:r>
            <a:r>
              <a:rPr sz="2800" spc="114" dirty="0">
                <a:latin typeface="+mn-lt"/>
                <a:cs typeface="Microsoft Sans Serif"/>
              </a:rPr>
              <a:t> </a:t>
            </a:r>
            <a:r>
              <a:rPr sz="2800" spc="-70" dirty="0">
                <a:latin typeface="+mn-lt"/>
                <a:cs typeface="Microsoft Sans Serif"/>
              </a:rPr>
              <a:t>videos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-120" dirty="0">
                <a:latin typeface="+mn-lt"/>
                <a:cs typeface="Microsoft Sans Serif"/>
              </a:rPr>
              <a:t>y </a:t>
            </a:r>
            <a:r>
              <a:rPr sz="2800" spc="-730" dirty="0">
                <a:latin typeface="+mn-lt"/>
                <a:cs typeface="Microsoft Sans Serif"/>
              </a:rPr>
              <a:t> </a:t>
            </a:r>
            <a:r>
              <a:rPr sz="2800" spc="-100" dirty="0">
                <a:latin typeface="+mn-lt"/>
                <a:cs typeface="Microsoft Sans Serif"/>
              </a:rPr>
              <a:t>descargan</a:t>
            </a:r>
            <a:r>
              <a:rPr sz="2800" spc="-95" dirty="0">
                <a:latin typeface="+mn-lt"/>
                <a:cs typeface="Microsoft Sans Serif"/>
              </a:rPr>
              <a:t> </a:t>
            </a:r>
            <a:r>
              <a:rPr sz="2800" spc="-90" dirty="0">
                <a:latin typeface="+mn-lt"/>
                <a:cs typeface="Microsoft Sans Serif"/>
              </a:rPr>
              <a:t>aplicaciones</a:t>
            </a:r>
            <a:r>
              <a:rPr sz="2800" spc="-85" dirty="0">
                <a:latin typeface="+mn-lt"/>
                <a:cs typeface="Microsoft Sans Serif"/>
              </a:rPr>
              <a:t> </a:t>
            </a:r>
            <a:r>
              <a:rPr sz="2800" spc="-114" dirty="0">
                <a:latin typeface="+mn-lt"/>
                <a:cs typeface="Microsoft Sans Serif"/>
              </a:rPr>
              <a:t>(apps)</a:t>
            </a:r>
            <a:r>
              <a:rPr sz="2800" spc="-110" dirty="0">
                <a:latin typeface="+mn-lt"/>
                <a:cs typeface="Microsoft Sans Serif"/>
              </a:rPr>
              <a:t> </a:t>
            </a:r>
            <a:r>
              <a:rPr sz="2800" spc="-70" dirty="0">
                <a:latin typeface="+mn-lt"/>
                <a:cs typeface="Microsoft Sans Serif"/>
              </a:rPr>
              <a:t>interactivas. </a:t>
            </a:r>
            <a:r>
              <a:rPr sz="2800" spc="-165" dirty="0">
                <a:latin typeface="+mn-lt"/>
                <a:cs typeface="Microsoft Sans Serif"/>
              </a:rPr>
              <a:t>Las</a:t>
            </a:r>
            <a:r>
              <a:rPr sz="2800" spc="-160" dirty="0">
                <a:latin typeface="+mn-lt"/>
                <a:cs typeface="Microsoft Sans Serif"/>
              </a:rPr>
              <a:t> </a:t>
            </a:r>
            <a:r>
              <a:rPr sz="2800" spc="-90" dirty="0">
                <a:latin typeface="+mn-lt"/>
                <a:cs typeface="Microsoft Sans Serif"/>
              </a:rPr>
              <a:t>aplicaciones</a:t>
            </a:r>
            <a:r>
              <a:rPr sz="2800" spc="-85" dirty="0">
                <a:latin typeface="+mn-lt"/>
                <a:cs typeface="Microsoft Sans Serif"/>
              </a:rPr>
              <a:t> para </a:t>
            </a:r>
            <a:r>
              <a:rPr sz="2800" spc="-80" dirty="0">
                <a:latin typeface="+mn-lt"/>
                <a:cs typeface="Microsoft Sans Serif"/>
              </a:rPr>
              <a:t> </a:t>
            </a:r>
            <a:r>
              <a:rPr sz="2800" spc="-75" dirty="0">
                <a:latin typeface="+mn-lt"/>
                <a:cs typeface="Microsoft Sans Serif"/>
              </a:rPr>
              <a:t>móviles</a:t>
            </a:r>
            <a:r>
              <a:rPr sz="2800" spc="114" dirty="0">
                <a:latin typeface="+mn-lt"/>
                <a:cs typeface="Microsoft Sans Serif"/>
              </a:rPr>
              <a:t> </a:t>
            </a:r>
            <a:r>
              <a:rPr sz="2800" spc="-45" dirty="0">
                <a:latin typeface="+mn-lt"/>
                <a:cs typeface="Microsoft Sans Serif"/>
              </a:rPr>
              <a:t>permiten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-35" dirty="0">
                <a:latin typeface="+mn-lt"/>
                <a:cs typeface="Microsoft Sans Serif"/>
              </a:rPr>
              <a:t>compartir</a:t>
            </a:r>
            <a:r>
              <a:rPr sz="2800" spc="125" dirty="0">
                <a:latin typeface="+mn-lt"/>
                <a:cs typeface="Microsoft Sans Serif"/>
              </a:rPr>
              <a:t> </a:t>
            </a:r>
            <a:r>
              <a:rPr sz="2800" spc="-35" dirty="0">
                <a:latin typeface="+mn-lt"/>
                <a:cs typeface="Microsoft Sans Serif"/>
              </a:rPr>
              <a:t>fotos,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40" dirty="0">
                <a:latin typeface="+mn-lt"/>
                <a:cs typeface="Microsoft Sans Serif"/>
              </a:rPr>
              <a:t>jugar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120" dirty="0">
                <a:latin typeface="+mn-lt"/>
                <a:cs typeface="Microsoft Sans Serif"/>
              </a:rPr>
              <a:t>y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-65" dirty="0">
                <a:latin typeface="+mn-lt"/>
                <a:cs typeface="Microsoft Sans Serif"/>
              </a:rPr>
              <a:t>hablar</a:t>
            </a:r>
            <a:r>
              <a:rPr sz="2800" spc="130" dirty="0">
                <a:latin typeface="+mn-lt"/>
                <a:cs typeface="Microsoft Sans Serif"/>
              </a:rPr>
              <a:t> </a:t>
            </a:r>
            <a:r>
              <a:rPr sz="2800" spc="10" dirty="0">
                <a:latin typeface="+mn-lt"/>
                <a:cs typeface="Microsoft Sans Serif"/>
              </a:rPr>
              <a:t>por</a:t>
            </a:r>
            <a:r>
              <a:rPr sz="2800" spc="100" dirty="0">
                <a:latin typeface="+mn-lt"/>
                <a:cs typeface="Microsoft Sans Serif"/>
              </a:rPr>
              <a:t> </a:t>
            </a:r>
            <a:r>
              <a:rPr sz="2800" spc="-50" dirty="0">
                <a:latin typeface="+mn-lt"/>
                <a:cs typeface="Microsoft Sans Serif"/>
              </a:rPr>
              <a:t>video</a:t>
            </a:r>
            <a:r>
              <a:rPr sz="2800" spc="120" dirty="0">
                <a:latin typeface="+mn-lt"/>
                <a:cs typeface="Microsoft Sans Serif"/>
              </a:rPr>
              <a:t> </a:t>
            </a:r>
            <a:r>
              <a:rPr sz="2800" spc="-105" dirty="0">
                <a:latin typeface="+mn-lt"/>
                <a:cs typeface="Microsoft Sans Serif"/>
              </a:rPr>
              <a:t>chats.</a:t>
            </a:r>
            <a:endParaRPr sz="2800" dirty="0">
              <a:latin typeface="+mn-lt"/>
              <a:cs typeface="Microsoft Sans Serif"/>
            </a:endParaRPr>
          </a:p>
          <a:p>
            <a:pPr marL="241300" marR="149225" indent="-228600" algn="just">
              <a:lnSpc>
                <a:spcPts val="3010"/>
              </a:lnSpc>
              <a:spcBef>
                <a:spcPts val="105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130" dirty="0">
                <a:latin typeface="+mn-lt"/>
                <a:cs typeface="Microsoft Sans Serif"/>
              </a:rPr>
              <a:t>25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45" dirty="0">
                <a:latin typeface="+mn-lt"/>
                <a:cs typeface="Microsoft Sans Serif"/>
              </a:rPr>
              <a:t>%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-70" dirty="0">
                <a:latin typeface="+mn-lt"/>
                <a:cs typeface="Microsoft Sans Serif"/>
              </a:rPr>
              <a:t>de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55" dirty="0">
                <a:latin typeface="+mn-lt"/>
                <a:cs typeface="Microsoft Sans Serif"/>
              </a:rPr>
              <a:t>los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100" dirty="0">
                <a:latin typeface="+mn-lt"/>
                <a:cs typeface="Microsoft Sans Serif"/>
              </a:rPr>
              <a:t>adolescentes</a:t>
            </a:r>
            <a:r>
              <a:rPr sz="2800" spc="120" dirty="0">
                <a:latin typeface="+mn-lt"/>
                <a:cs typeface="Microsoft Sans Serif"/>
              </a:rPr>
              <a:t> </a:t>
            </a:r>
            <a:r>
              <a:rPr sz="2800" spc="-75" dirty="0">
                <a:latin typeface="+mn-lt"/>
                <a:cs typeface="Microsoft Sans Serif"/>
              </a:rPr>
              <a:t>dicen</a:t>
            </a:r>
            <a:r>
              <a:rPr sz="2800" spc="110" dirty="0">
                <a:latin typeface="+mn-lt"/>
                <a:cs typeface="Microsoft Sans Serif"/>
              </a:rPr>
              <a:t> </a:t>
            </a:r>
            <a:r>
              <a:rPr sz="2800" spc="-75" dirty="0">
                <a:latin typeface="+mn-lt"/>
                <a:cs typeface="Microsoft Sans Serif"/>
              </a:rPr>
              <a:t>estar</a:t>
            </a:r>
            <a:r>
              <a:rPr sz="2800" spc="105" dirty="0">
                <a:latin typeface="+mn-lt"/>
                <a:cs typeface="Microsoft Sans Serif"/>
              </a:rPr>
              <a:t> </a:t>
            </a:r>
            <a:r>
              <a:rPr sz="2800" spc="-70" dirty="0">
                <a:latin typeface="+mn-lt"/>
                <a:cs typeface="Microsoft Sans Serif"/>
              </a:rPr>
              <a:t>"constantemente</a:t>
            </a:r>
            <a:r>
              <a:rPr sz="2800" spc="114" dirty="0">
                <a:latin typeface="+mn-lt"/>
                <a:cs typeface="Microsoft Sans Serif"/>
              </a:rPr>
              <a:t> </a:t>
            </a:r>
            <a:r>
              <a:rPr sz="2800" spc="-75" dirty="0">
                <a:latin typeface="+mn-lt"/>
                <a:cs typeface="Microsoft Sans Serif"/>
              </a:rPr>
              <a:t>conectados"</a:t>
            </a:r>
            <a:r>
              <a:rPr sz="2800" spc="130" dirty="0">
                <a:latin typeface="+mn-lt"/>
                <a:cs typeface="Microsoft Sans Serif"/>
              </a:rPr>
              <a:t> </a:t>
            </a:r>
            <a:r>
              <a:rPr sz="2800" spc="-190" dirty="0">
                <a:latin typeface="+mn-lt"/>
                <a:cs typeface="Microsoft Sans Serif"/>
              </a:rPr>
              <a:t>a </a:t>
            </a:r>
            <a:r>
              <a:rPr sz="2800" spc="-725" dirty="0">
                <a:latin typeface="+mn-lt"/>
                <a:cs typeface="Microsoft Sans Serif"/>
              </a:rPr>
              <a:t> </a:t>
            </a:r>
            <a:r>
              <a:rPr sz="2800" spc="-35" dirty="0">
                <a:latin typeface="+mn-lt"/>
                <a:cs typeface="Microsoft Sans Serif"/>
              </a:rPr>
              <a:t>internet.</a:t>
            </a:r>
            <a:endParaRPr sz="2800" dirty="0">
              <a:latin typeface="+mn-lt"/>
              <a:cs typeface="Microsoft Sans Serif"/>
            </a:endParaRPr>
          </a:p>
          <a:p>
            <a:pPr marL="241300" indent="-228600" algn="just">
              <a:lnSpc>
                <a:spcPts val="3190"/>
              </a:lnSpc>
              <a:spcBef>
                <a:spcPts val="62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5" dirty="0">
                <a:latin typeface="+mn-lt"/>
                <a:cs typeface="Calibri"/>
              </a:rPr>
              <a:t>76</a:t>
            </a:r>
            <a:r>
              <a:rPr sz="2800" b="1" spc="2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%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los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15" dirty="0">
                <a:latin typeface="+mn-lt"/>
                <a:cs typeface="Calibri"/>
              </a:rPr>
              <a:t>adolescentes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utilizan</a:t>
            </a:r>
            <a:r>
              <a:rPr sz="2800" b="1" spc="3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por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lo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menos</a:t>
            </a:r>
            <a:r>
              <a:rPr sz="2800" b="1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una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20" dirty="0">
                <a:latin typeface="+mn-lt"/>
                <a:cs typeface="Calibri"/>
              </a:rPr>
              <a:t>red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social.</a:t>
            </a:r>
            <a:r>
              <a:rPr sz="2800" b="1" spc="20" dirty="0">
                <a:latin typeface="+mn-lt"/>
                <a:cs typeface="Calibri"/>
              </a:rPr>
              <a:t> </a:t>
            </a:r>
            <a:endParaRPr lang="es-ES" sz="2800" b="1" spc="20" dirty="0">
              <a:latin typeface="+mn-lt"/>
              <a:cs typeface="Calibri"/>
            </a:endParaRPr>
          </a:p>
          <a:p>
            <a:pPr marL="241300" indent="-228600" algn="just">
              <a:lnSpc>
                <a:spcPts val="3190"/>
              </a:lnSpc>
              <a:spcBef>
                <a:spcPts val="62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10" dirty="0">
                <a:latin typeface="+mn-lt"/>
                <a:cs typeface="Calibri"/>
              </a:rPr>
              <a:t>Más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del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70%</a:t>
            </a:r>
            <a:r>
              <a:rPr sz="2800" b="1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los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adolescentes</a:t>
            </a:r>
            <a:r>
              <a:rPr sz="2800" b="1" spc="4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visitan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varias</a:t>
            </a:r>
            <a:r>
              <a:rPr sz="2800" b="1" spc="30" dirty="0">
                <a:latin typeface="+mn-lt"/>
                <a:cs typeface="Calibri"/>
              </a:rPr>
              <a:t> </a:t>
            </a:r>
            <a:r>
              <a:rPr sz="2800" b="1" spc="-15" dirty="0">
                <a:latin typeface="+mn-lt"/>
                <a:cs typeface="Calibri"/>
              </a:rPr>
              <a:t>redes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sociales,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tales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como</a:t>
            </a:r>
            <a:r>
              <a:rPr sz="2800" b="1" dirty="0">
                <a:latin typeface="+mn-lt"/>
                <a:cs typeface="Calibri"/>
              </a:rPr>
              <a:t> </a:t>
            </a:r>
            <a:r>
              <a:rPr sz="2800" b="1" spc="-15" dirty="0">
                <a:latin typeface="+mn-lt"/>
                <a:cs typeface="Calibri"/>
              </a:rPr>
              <a:t>Facebook, </a:t>
            </a:r>
            <a:r>
              <a:rPr sz="2800" b="1" spc="-62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Snapchat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e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20" dirty="0">
                <a:latin typeface="+mn-lt"/>
                <a:cs typeface="Calibri"/>
              </a:rPr>
              <a:t>Instagram</a:t>
            </a:r>
            <a:r>
              <a:rPr lang="es-ES" sz="2800" b="1" spc="-20" dirty="0">
                <a:latin typeface="+mn-lt"/>
                <a:cs typeface="Calibri"/>
              </a:rPr>
              <a:t> entre otras.</a:t>
            </a:r>
            <a:endParaRPr sz="2800" dirty="0">
              <a:latin typeface="+mn-lt"/>
              <a:cs typeface="Calibri"/>
            </a:endParaRPr>
          </a:p>
          <a:p>
            <a:pPr marL="321945" indent="-309880" algn="just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321945" algn="l"/>
                <a:tab pos="322580" algn="l"/>
                <a:tab pos="3389629" algn="l"/>
              </a:tabLst>
            </a:pPr>
            <a:r>
              <a:rPr sz="2800" b="1" spc="-5" dirty="0">
                <a:latin typeface="+mn-lt"/>
                <a:cs typeface="Calibri"/>
              </a:rPr>
              <a:t>4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cada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5</a:t>
            </a:r>
            <a:r>
              <a:rPr sz="2800" b="1" spc="25" dirty="0">
                <a:latin typeface="+mn-lt"/>
                <a:cs typeface="Calibri"/>
              </a:rPr>
              <a:t> </a:t>
            </a:r>
            <a:r>
              <a:rPr sz="2800" b="1" spc="-20" dirty="0" err="1">
                <a:latin typeface="+mn-lt"/>
                <a:cs typeface="Calibri"/>
              </a:rPr>
              <a:t>hogares</a:t>
            </a:r>
            <a:r>
              <a:rPr lang="es-ES" sz="2800" b="1" spc="-20" dirty="0">
                <a:latin typeface="+mn-lt"/>
                <a:cs typeface="Calibri"/>
              </a:rPr>
              <a:t> </a:t>
            </a:r>
            <a:r>
              <a:rPr sz="2800" b="1" spc="-5" dirty="0" err="1">
                <a:latin typeface="+mn-lt"/>
                <a:cs typeface="Calibri"/>
              </a:rPr>
              <a:t>poseen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un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dispositivo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20" dirty="0">
                <a:latin typeface="+mn-lt"/>
                <a:cs typeface="Calibri"/>
              </a:rPr>
              <a:t>para</a:t>
            </a:r>
            <a:r>
              <a:rPr sz="2800" b="1" spc="30" dirty="0">
                <a:latin typeface="+mn-lt"/>
                <a:cs typeface="Calibri"/>
              </a:rPr>
              <a:t> </a:t>
            </a:r>
            <a:r>
              <a:rPr sz="2800" b="1" spc="-15" dirty="0">
                <a:latin typeface="+mn-lt"/>
                <a:cs typeface="Calibri"/>
              </a:rPr>
              <a:t>jugar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videojuegos.</a:t>
            </a:r>
            <a:endParaRPr sz="2800" dirty="0">
              <a:latin typeface="+mn-lt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2491E74-C643-7204-CA4E-9470441FD674}"/>
              </a:ext>
            </a:extLst>
          </p:cNvPr>
          <p:cNvSpPr txBox="1"/>
          <p:nvPr/>
        </p:nvSpPr>
        <p:spPr>
          <a:xfrm>
            <a:off x="1957778" y="2616834"/>
            <a:ext cx="13354203" cy="5365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b="1" spc="-635" dirty="0">
                <a:solidFill>
                  <a:srgbClr val="4471C4"/>
                </a:solidFill>
                <a:latin typeface="+mn-lt"/>
                <a:cs typeface="Arial"/>
              </a:rPr>
              <a:t>R</a:t>
            </a:r>
            <a:r>
              <a:rPr sz="4000" b="1" spc="-250" dirty="0">
                <a:solidFill>
                  <a:srgbClr val="4471C4"/>
                </a:solidFill>
                <a:latin typeface="+mn-lt"/>
                <a:cs typeface="Arial"/>
              </a:rPr>
              <a:t>e</a:t>
            </a:r>
            <a:r>
              <a:rPr sz="4000" b="1" spc="-500" dirty="0">
                <a:solidFill>
                  <a:srgbClr val="4471C4"/>
                </a:solidFill>
                <a:latin typeface="+mn-lt"/>
                <a:cs typeface="Arial"/>
              </a:rPr>
              <a:t>c</a:t>
            </a:r>
            <a:r>
              <a:rPr sz="4000" b="1" spc="-275" dirty="0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sz="4000" b="1" spc="-500" dirty="0">
                <a:solidFill>
                  <a:srgbClr val="4471C4"/>
                </a:solidFill>
                <a:latin typeface="+mn-lt"/>
                <a:cs typeface="Arial"/>
              </a:rPr>
              <a:t>m</a:t>
            </a:r>
            <a:r>
              <a:rPr sz="4000" b="1" spc="-265" dirty="0">
                <a:solidFill>
                  <a:srgbClr val="4471C4"/>
                </a:solidFill>
                <a:latin typeface="+mn-lt"/>
                <a:cs typeface="Arial"/>
              </a:rPr>
              <a:t>e</a:t>
            </a:r>
            <a:r>
              <a:rPr sz="4000" b="1" spc="-360" dirty="0">
                <a:solidFill>
                  <a:srgbClr val="4471C4"/>
                </a:solidFill>
                <a:latin typeface="+mn-lt"/>
                <a:cs typeface="Arial"/>
              </a:rPr>
              <a:t>n</a:t>
            </a:r>
            <a:r>
              <a:rPr sz="4000" b="1" spc="-235" dirty="0">
                <a:solidFill>
                  <a:srgbClr val="4471C4"/>
                </a:solidFill>
                <a:latin typeface="+mn-lt"/>
                <a:cs typeface="Arial"/>
              </a:rPr>
              <a:t>d</a:t>
            </a:r>
            <a:r>
              <a:rPr sz="4000" b="1" spc="-300" dirty="0">
                <a:solidFill>
                  <a:srgbClr val="4471C4"/>
                </a:solidFill>
                <a:latin typeface="+mn-lt"/>
                <a:cs typeface="Arial"/>
              </a:rPr>
              <a:t>a</a:t>
            </a:r>
            <a:r>
              <a:rPr sz="4000" b="1" spc="-515" dirty="0">
                <a:solidFill>
                  <a:srgbClr val="4471C4"/>
                </a:solidFill>
                <a:latin typeface="+mn-lt"/>
                <a:cs typeface="Arial"/>
              </a:rPr>
              <a:t>c</a:t>
            </a:r>
            <a:r>
              <a:rPr sz="4000" b="1" spc="-180" dirty="0">
                <a:solidFill>
                  <a:srgbClr val="4471C4"/>
                </a:solidFill>
                <a:latin typeface="+mn-lt"/>
                <a:cs typeface="Arial"/>
              </a:rPr>
              <a:t>i</a:t>
            </a:r>
            <a:r>
              <a:rPr sz="4000" b="1" spc="-275" dirty="0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sz="4000" b="1" spc="-360" dirty="0">
                <a:solidFill>
                  <a:srgbClr val="4471C4"/>
                </a:solidFill>
                <a:latin typeface="+mn-lt"/>
                <a:cs typeface="Arial"/>
              </a:rPr>
              <a:t>n</a:t>
            </a:r>
            <a:r>
              <a:rPr sz="4000" b="1" spc="-275" dirty="0">
                <a:solidFill>
                  <a:srgbClr val="4471C4"/>
                </a:solidFill>
                <a:latin typeface="+mn-lt"/>
                <a:cs typeface="Arial"/>
              </a:rPr>
              <a:t>e</a:t>
            </a:r>
            <a:r>
              <a:rPr sz="4000" b="1" spc="-475" dirty="0">
                <a:solidFill>
                  <a:srgbClr val="4471C4"/>
                </a:solidFill>
                <a:latin typeface="+mn-lt"/>
                <a:cs typeface="Arial"/>
              </a:rPr>
              <a:t>s</a:t>
            </a:r>
            <a:r>
              <a:rPr sz="4000" b="1" spc="15" dirty="0">
                <a:solidFill>
                  <a:srgbClr val="4471C4"/>
                </a:solidFill>
                <a:latin typeface="+mn-lt"/>
                <a:cs typeface="Arial"/>
              </a:rPr>
              <a:t> </a:t>
            </a:r>
            <a:r>
              <a:rPr sz="4000" b="1" spc="-225" dirty="0">
                <a:solidFill>
                  <a:srgbClr val="4471C4"/>
                </a:solidFill>
                <a:latin typeface="+mn-lt"/>
                <a:cs typeface="Arial"/>
              </a:rPr>
              <a:t>d</a:t>
            </a:r>
            <a:r>
              <a:rPr sz="4000" b="1" spc="-229" dirty="0">
                <a:solidFill>
                  <a:srgbClr val="4471C4"/>
                </a:solidFill>
                <a:latin typeface="+mn-lt"/>
                <a:cs typeface="Arial"/>
              </a:rPr>
              <a:t>e</a:t>
            </a:r>
            <a:r>
              <a:rPr sz="4000" b="1" spc="30" dirty="0">
                <a:solidFill>
                  <a:srgbClr val="4471C4"/>
                </a:solidFill>
                <a:latin typeface="+mn-lt"/>
                <a:cs typeface="Arial"/>
              </a:rPr>
              <a:t> </a:t>
            </a:r>
            <a:r>
              <a:rPr sz="4000" b="1" spc="-345" dirty="0" err="1">
                <a:solidFill>
                  <a:srgbClr val="4471C4"/>
                </a:solidFill>
                <a:latin typeface="+mn-lt"/>
                <a:cs typeface="Arial"/>
              </a:rPr>
              <a:t>u</a:t>
            </a:r>
            <a:r>
              <a:rPr sz="4000" b="1" spc="-500" dirty="0" err="1">
                <a:solidFill>
                  <a:srgbClr val="4471C4"/>
                </a:solidFill>
                <a:latin typeface="+mn-lt"/>
                <a:cs typeface="Arial"/>
              </a:rPr>
              <a:t>s</a:t>
            </a:r>
            <a:r>
              <a:rPr sz="4000" b="1" spc="-155" dirty="0" err="1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lang="es-ES" sz="4000" b="1" spc="-155" dirty="0">
                <a:solidFill>
                  <a:srgbClr val="4471C4"/>
                </a:solidFill>
                <a:latin typeface="+mn-lt"/>
                <a:cs typeface="Arial"/>
              </a:rPr>
              <a:t>:</a:t>
            </a:r>
            <a:r>
              <a:rPr sz="4000" b="1" spc="-155" dirty="0">
                <a:solidFill>
                  <a:srgbClr val="4471C4"/>
                </a:solidFill>
                <a:latin typeface="+mn-lt"/>
                <a:cs typeface="Arial"/>
              </a:rPr>
              <a:t>  </a:t>
            </a:r>
            <a:endParaRPr lang="es-ES" sz="4000" b="1" spc="-155" dirty="0">
              <a:solidFill>
                <a:srgbClr val="4471C4"/>
              </a:solidFill>
              <a:latin typeface="+mn-lt"/>
              <a:cs typeface="Arial"/>
            </a:endParaRPr>
          </a:p>
          <a:p>
            <a:pPr marL="12700" marR="5080">
              <a:lnSpc>
                <a:spcPts val="4320"/>
              </a:lnSpc>
              <a:spcBef>
                <a:spcPts val="640"/>
              </a:spcBef>
            </a:pPr>
            <a:endParaRPr lang="es-CO" sz="4000" b="1" spc="-155" dirty="0">
              <a:solidFill>
                <a:srgbClr val="4471C4"/>
              </a:solidFill>
              <a:latin typeface="+mn-lt"/>
            </a:endParaRPr>
          </a:p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b="1" spc="-430" dirty="0">
                <a:latin typeface="+mn-lt"/>
                <a:cs typeface="Arial"/>
              </a:rPr>
              <a:t>A</a:t>
            </a:r>
            <a:r>
              <a:rPr sz="4000" b="1" spc="-500" dirty="0">
                <a:latin typeface="+mn-lt"/>
                <a:cs typeface="Arial"/>
              </a:rPr>
              <a:t>c</a:t>
            </a:r>
            <a:r>
              <a:rPr sz="4000" b="1" spc="-295" dirty="0">
                <a:latin typeface="+mn-lt"/>
                <a:cs typeface="Arial"/>
              </a:rPr>
              <a:t>a</a:t>
            </a:r>
            <a:r>
              <a:rPr sz="4000" b="1" spc="-229" dirty="0">
                <a:latin typeface="+mn-lt"/>
                <a:cs typeface="Arial"/>
              </a:rPr>
              <a:t>d</a:t>
            </a:r>
            <a:r>
              <a:rPr sz="4000" b="1" spc="-265" dirty="0">
                <a:latin typeface="+mn-lt"/>
                <a:cs typeface="Arial"/>
              </a:rPr>
              <a:t>e</a:t>
            </a:r>
            <a:r>
              <a:rPr sz="4000" b="1" spc="-500" dirty="0">
                <a:latin typeface="+mn-lt"/>
                <a:cs typeface="Arial"/>
              </a:rPr>
              <a:t>m</a:t>
            </a:r>
            <a:r>
              <a:rPr sz="4000" b="1" spc="-145" dirty="0">
                <a:latin typeface="+mn-lt"/>
                <a:cs typeface="Arial"/>
              </a:rPr>
              <a:t>i</a:t>
            </a:r>
            <a:r>
              <a:rPr sz="4000" b="1" spc="-280" dirty="0">
                <a:latin typeface="+mn-lt"/>
                <a:cs typeface="Arial"/>
              </a:rPr>
              <a:t>a</a:t>
            </a:r>
            <a:r>
              <a:rPr sz="4000" b="1" spc="-15" dirty="0">
                <a:latin typeface="+mn-lt"/>
                <a:cs typeface="Arial"/>
              </a:rPr>
              <a:t> </a:t>
            </a:r>
            <a:r>
              <a:rPr sz="4000" b="1" spc="-430" dirty="0">
                <a:latin typeface="+mn-lt"/>
                <a:cs typeface="Arial"/>
              </a:rPr>
              <a:t>A</a:t>
            </a:r>
            <a:r>
              <a:rPr sz="4000" b="1" spc="-490" dirty="0">
                <a:latin typeface="+mn-lt"/>
                <a:cs typeface="Arial"/>
              </a:rPr>
              <a:t>m</a:t>
            </a:r>
            <a:r>
              <a:rPr sz="4000" b="1" spc="-265" dirty="0">
                <a:latin typeface="+mn-lt"/>
                <a:cs typeface="Arial"/>
              </a:rPr>
              <a:t>e</a:t>
            </a:r>
            <a:r>
              <a:rPr sz="4000" b="1" spc="-210" dirty="0">
                <a:latin typeface="+mn-lt"/>
                <a:cs typeface="Arial"/>
              </a:rPr>
              <a:t>r</a:t>
            </a:r>
            <a:r>
              <a:rPr sz="4000" b="1" spc="-215" dirty="0">
                <a:latin typeface="+mn-lt"/>
                <a:cs typeface="Arial"/>
              </a:rPr>
              <a:t>i</a:t>
            </a:r>
            <a:r>
              <a:rPr sz="4000" b="1" spc="-470" dirty="0">
                <a:latin typeface="+mn-lt"/>
                <a:cs typeface="Arial"/>
              </a:rPr>
              <a:t>c</a:t>
            </a:r>
            <a:r>
              <a:rPr sz="4000" b="1" spc="-295" dirty="0">
                <a:latin typeface="+mn-lt"/>
                <a:cs typeface="Arial"/>
              </a:rPr>
              <a:t>a</a:t>
            </a:r>
            <a:r>
              <a:rPr sz="4000" b="1" spc="-360" dirty="0">
                <a:latin typeface="+mn-lt"/>
                <a:cs typeface="Arial"/>
              </a:rPr>
              <a:t>n</a:t>
            </a:r>
            <a:r>
              <a:rPr sz="4000" b="1" spc="-265" dirty="0">
                <a:latin typeface="+mn-lt"/>
                <a:cs typeface="Arial"/>
              </a:rPr>
              <a:t>a</a:t>
            </a:r>
            <a:r>
              <a:rPr sz="4000" b="1" spc="-5" dirty="0">
                <a:latin typeface="+mn-lt"/>
                <a:cs typeface="Arial"/>
              </a:rPr>
              <a:t> </a:t>
            </a:r>
            <a:r>
              <a:rPr sz="4000" b="1" spc="-229" dirty="0">
                <a:latin typeface="+mn-lt"/>
                <a:cs typeface="Arial"/>
              </a:rPr>
              <a:t>de</a:t>
            </a:r>
            <a:r>
              <a:rPr sz="4000" b="1" spc="30" dirty="0">
                <a:latin typeface="+mn-lt"/>
                <a:cs typeface="Arial"/>
              </a:rPr>
              <a:t> </a:t>
            </a:r>
            <a:r>
              <a:rPr sz="4000" b="1" spc="-455" dirty="0" err="1">
                <a:latin typeface="+mn-lt"/>
                <a:cs typeface="Arial"/>
              </a:rPr>
              <a:t>P</a:t>
            </a:r>
            <a:r>
              <a:rPr sz="4000" b="1" spc="-250" dirty="0" err="1">
                <a:latin typeface="+mn-lt"/>
                <a:cs typeface="Arial"/>
              </a:rPr>
              <a:t>e</a:t>
            </a:r>
            <a:r>
              <a:rPr sz="4000" b="1" spc="-240" dirty="0" err="1">
                <a:latin typeface="+mn-lt"/>
                <a:cs typeface="Arial"/>
              </a:rPr>
              <a:t>d</a:t>
            </a:r>
            <a:r>
              <a:rPr sz="4000" b="1" spc="-145" dirty="0" err="1">
                <a:latin typeface="+mn-lt"/>
                <a:cs typeface="Arial"/>
              </a:rPr>
              <a:t>i</a:t>
            </a:r>
            <a:r>
              <a:rPr sz="4000" b="1" spc="-325" dirty="0" err="1">
                <a:latin typeface="+mn-lt"/>
                <a:cs typeface="Arial"/>
              </a:rPr>
              <a:t>a</a:t>
            </a:r>
            <a:r>
              <a:rPr sz="4000" b="1" spc="-65" dirty="0" err="1">
                <a:latin typeface="+mn-lt"/>
                <a:cs typeface="Arial"/>
              </a:rPr>
              <a:t>t</a:t>
            </a:r>
            <a:r>
              <a:rPr sz="4000" b="1" spc="-220" dirty="0" err="1">
                <a:latin typeface="+mn-lt"/>
                <a:cs typeface="Arial"/>
              </a:rPr>
              <a:t>r</a:t>
            </a:r>
            <a:r>
              <a:rPr sz="4000" b="1" spc="-180" dirty="0" err="1">
                <a:latin typeface="+mn-lt"/>
                <a:cs typeface="Arial"/>
              </a:rPr>
              <a:t>ía</a:t>
            </a:r>
            <a:r>
              <a:rPr sz="4000" b="1" spc="-180" dirty="0">
                <a:latin typeface="+mn-lt"/>
                <a:cs typeface="Arial"/>
              </a:rPr>
              <a:t>  </a:t>
            </a:r>
            <a:endParaRPr lang="es-ES" sz="4000" b="1" spc="-180" dirty="0">
              <a:latin typeface="+mn-lt"/>
              <a:cs typeface="Arial"/>
            </a:endParaRPr>
          </a:p>
          <a:p>
            <a:pPr marL="12700" marR="5080">
              <a:lnSpc>
                <a:spcPts val="4320"/>
              </a:lnSpc>
              <a:spcBef>
                <a:spcPts val="640"/>
              </a:spcBef>
            </a:pPr>
            <a:endParaRPr lang="es-CO" sz="4000" b="1" spc="-180" dirty="0">
              <a:latin typeface="+mn-lt"/>
            </a:endParaRPr>
          </a:p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b="1" spc="-570" dirty="0">
                <a:latin typeface="+mn-lt"/>
                <a:cs typeface="Arial"/>
              </a:rPr>
              <a:t>S</a:t>
            </a:r>
            <a:r>
              <a:rPr sz="4000" b="1" spc="-275" dirty="0">
                <a:latin typeface="+mn-lt"/>
                <a:cs typeface="Arial"/>
              </a:rPr>
              <a:t>o</a:t>
            </a:r>
            <a:r>
              <a:rPr sz="4000" b="1" spc="-500" dirty="0">
                <a:latin typeface="+mn-lt"/>
                <a:cs typeface="Arial"/>
              </a:rPr>
              <a:t>c</a:t>
            </a:r>
            <a:r>
              <a:rPr sz="4000" b="1" spc="-135" dirty="0">
                <a:latin typeface="+mn-lt"/>
                <a:cs typeface="Arial"/>
              </a:rPr>
              <a:t>i</a:t>
            </a:r>
            <a:r>
              <a:rPr sz="4000" b="1" spc="-300" dirty="0">
                <a:latin typeface="+mn-lt"/>
                <a:cs typeface="Arial"/>
              </a:rPr>
              <a:t>e</a:t>
            </a:r>
            <a:r>
              <a:rPr sz="4000" b="1" spc="-235" dirty="0">
                <a:latin typeface="+mn-lt"/>
                <a:cs typeface="Arial"/>
              </a:rPr>
              <a:t>d</a:t>
            </a:r>
            <a:r>
              <a:rPr sz="4000" b="1" spc="-315" dirty="0">
                <a:latin typeface="+mn-lt"/>
                <a:cs typeface="Arial"/>
              </a:rPr>
              <a:t>a</a:t>
            </a:r>
            <a:r>
              <a:rPr sz="4000" b="1" spc="-195" dirty="0">
                <a:latin typeface="+mn-lt"/>
                <a:cs typeface="Arial"/>
              </a:rPr>
              <a:t>d</a:t>
            </a:r>
            <a:r>
              <a:rPr sz="4000" b="1" spc="10" dirty="0">
                <a:latin typeface="+mn-lt"/>
                <a:cs typeface="Arial"/>
              </a:rPr>
              <a:t> </a:t>
            </a:r>
            <a:r>
              <a:rPr sz="4000" b="1" spc="-585" dirty="0">
                <a:latin typeface="+mn-lt"/>
                <a:cs typeface="Arial"/>
              </a:rPr>
              <a:t>C</a:t>
            </a:r>
            <a:r>
              <a:rPr sz="4000" b="1" spc="-300" dirty="0">
                <a:latin typeface="+mn-lt"/>
                <a:cs typeface="Arial"/>
              </a:rPr>
              <a:t>a</a:t>
            </a:r>
            <a:r>
              <a:rPr sz="4000" b="1" spc="-345" dirty="0">
                <a:latin typeface="+mn-lt"/>
                <a:cs typeface="Arial"/>
              </a:rPr>
              <a:t>n</a:t>
            </a:r>
            <a:r>
              <a:rPr sz="4000" b="1" spc="-315" dirty="0">
                <a:latin typeface="+mn-lt"/>
                <a:cs typeface="Arial"/>
              </a:rPr>
              <a:t>a</a:t>
            </a:r>
            <a:r>
              <a:rPr sz="4000" b="1" spc="-235" dirty="0">
                <a:latin typeface="+mn-lt"/>
                <a:cs typeface="Arial"/>
              </a:rPr>
              <a:t>d</a:t>
            </a:r>
            <a:r>
              <a:rPr sz="4000" b="1" spc="-135" dirty="0">
                <a:latin typeface="+mn-lt"/>
                <a:cs typeface="Arial"/>
              </a:rPr>
              <a:t>i</a:t>
            </a:r>
            <a:r>
              <a:rPr sz="4000" b="1" spc="-310" dirty="0">
                <a:latin typeface="+mn-lt"/>
                <a:cs typeface="Arial"/>
              </a:rPr>
              <a:t>e</a:t>
            </a:r>
            <a:r>
              <a:rPr sz="4000" b="1" spc="-360" dirty="0">
                <a:latin typeface="+mn-lt"/>
                <a:cs typeface="Arial"/>
              </a:rPr>
              <a:t>n</a:t>
            </a:r>
            <a:r>
              <a:rPr sz="4000" b="1" spc="-515" dirty="0">
                <a:latin typeface="+mn-lt"/>
                <a:cs typeface="Arial"/>
              </a:rPr>
              <a:t>s</a:t>
            </a:r>
            <a:r>
              <a:rPr sz="4000" b="1" spc="-229" dirty="0">
                <a:latin typeface="+mn-lt"/>
                <a:cs typeface="Arial"/>
              </a:rPr>
              <a:t>e</a:t>
            </a:r>
            <a:r>
              <a:rPr sz="4000" b="1" spc="5" dirty="0">
                <a:latin typeface="+mn-lt"/>
                <a:cs typeface="Arial"/>
              </a:rPr>
              <a:t> </a:t>
            </a:r>
            <a:r>
              <a:rPr sz="4000" b="1" spc="-225" dirty="0">
                <a:latin typeface="+mn-lt"/>
                <a:cs typeface="Arial"/>
              </a:rPr>
              <a:t>d</a:t>
            </a:r>
            <a:r>
              <a:rPr sz="4000" b="1" spc="-229" dirty="0">
                <a:latin typeface="+mn-lt"/>
                <a:cs typeface="Arial"/>
              </a:rPr>
              <a:t>e</a:t>
            </a:r>
            <a:r>
              <a:rPr sz="4000" b="1" spc="30" dirty="0">
                <a:latin typeface="+mn-lt"/>
                <a:cs typeface="Arial"/>
              </a:rPr>
              <a:t> </a:t>
            </a:r>
            <a:r>
              <a:rPr sz="4000" b="1" spc="-450" dirty="0">
                <a:latin typeface="+mn-lt"/>
                <a:cs typeface="Arial"/>
              </a:rPr>
              <a:t>P</a:t>
            </a:r>
            <a:r>
              <a:rPr sz="4000" b="1" spc="-250" dirty="0">
                <a:latin typeface="+mn-lt"/>
                <a:cs typeface="Arial"/>
              </a:rPr>
              <a:t>e</a:t>
            </a:r>
            <a:r>
              <a:rPr sz="4000" b="1" spc="-225" dirty="0">
                <a:latin typeface="+mn-lt"/>
                <a:cs typeface="Arial"/>
              </a:rPr>
              <a:t>d</a:t>
            </a:r>
            <a:r>
              <a:rPr sz="4000" b="1" spc="-145" dirty="0">
                <a:latin typeface="+mn-lt"/>
                <a:cs typeface="Arial"/>
              </a:rPr>
              <a:t>i</a:t>
            </a:r>
            <a:r>
              <a:rPr sz="4000" b="1" spc="-330" dirty="0">
                <a:latin typeface="+mn-lt"/>
                <a:cs typeface="Arial"/>
              </a:rPr>
              <a:t>a</a:t>
            </a:r>
            <a:r>
              <a:rPr sz="4000" b="1" spc="-70" dirty="0">
                <a:latin typeface="+mn-lt"/>
                <a:cs typeface="Arial"/>
              </a:rPr>
              <a:t>t</a:t>
            </a:r>
            <a:r>
              <a:rPr sz="4000" b="1" spc="-210" dirty="0">
                <a:latin typeface="+mn-lt"/>
                <a:cs typeface="Arial"/>
              </a:rPr>
              <a:t>r</a:t>
            </a:r>
            <a:r>
              <a:rPr sz="4000" b="1" spc="-180" dirty="0">
                <a:latin typeface="+mn-lt"/>
                <a:cs typeface="Arial"/>
              </a:rPr>
              <a:t>í</a:t>
            </a:r>
            <a:r>
              <a:rPr sz="4000" b="1" spc="-270" dirty="0">
                <a:latin typeface="+mn-lt"/>
                <a:cs typeface="Arial"/>
              </a:rPr>
              <a:t>a</a:t>
            </a:r>
            <a:endParaRPr sz="4000" dirty="0">
              <a:latin typeface="+mn-lt"/>
              <a:cs typeface="Arial"/>
            </a:endParaRPr>
          </a:p>
          <a:p>
            <a:pPr marL="12700">
              <a:lnSpc>
                <a:spcPts val="4560"/>
              </a:lnSpc>
              <a:spcBef>
                <a:spcPts val="3775"/>
              </a:spcBef>
            </a:pPr>
            <a:r>
              <a:rPr sz="4000" b="1" spc="-229" dirty="0">
                <a:latin typeface="+mn-lt"/>
                <a:cs typeface="Arial"/>
              </a:rPr>
              <a:t>de</a:t>
            </a:r>
            <a:r>
              <a:rPr sz="4000" b="1" spc="30" dirty="0">
                <a:latin typeface="+mn-lt"/>
                <a:cs typeface="Arial"/>
              </a:rPr>
              <a:t> </a:t>
            </a:r>
            <a:r>
              <a:rPr sz="4000" b="1" spc="190" dirty="0">
                <a:latin typeface="+mn-lt"/>
                <a:cs typeface="Arial"/>
              </a:rPr>
              <a:t>0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265" dirty="0">
                <a:latin typeface="+mn-lt"/>
                <a:cs typeface="Arial"/>
              </a:rPr>
              <a:t>a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190" dirty="0">
                <a:latin typeface="+mn-lt"/>
                <a:cs typeface="Arial"/>
              </a:rPr>
              <a:t>2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295" dirty="0">
                <a:latin typeface="+mn-lt"/>
                <a:cs typeface="Arial"/>
              </a:rPr>
              <a:t>a</a:t>
            </a:r>
            <a:r>
              <a:rPr sz="4000" b="1" spc="-350" dirty="0">
                <a:latin typeface="+mn-lt"/>
                <a:cs typeface="Arial"/>
              </a:rPr>
              <a:t>ñ</a:t>
            </a:r>
            <a:r>
              <a:rPr sz="4000" b="1" spc="-275" dirty="0">
                <a:latin typeface="+mn-lt"/>
                <a:cs typeface="Arial"/>
              </a:rPr>
              <a:t>o</a:t>
            </a:r>
            <a:r>
              <a:rPr sz="4000" b="1" spc="-475" dirty="0">
                <a:latin typeface="+mn-lt"/>
                <a:cs typeface="Arial"/>
              </a:rPr>
              <a:t>s</a:t>
            </a:r>
            <a:r>
              <a:rPr sz="4000" b="1" spc="15" dirty="0">
                <a:latin typeface="+mn-lt"/>
                <a:cs typeface="Arial"/>
              </a:rPr>
              <a:t> </a:t>
            </a:r>
            <a:r>
              <a:rPr sz="4000" b="1" spc="-420" dirty="0">
                <a:latin typeface="+mn-lt"/>
                <a:cs typeface="Arial"/>
              </a:rPr>
              <a:t>:</a:t>
            </a:r>
            <a:r>
              <a:rPr sz="4000" b="1" spc="60" dirty="0">
                <a:latin typeface="+mn-lt"/>
                <a:cs typeface="Arial"/>
              </a:rPr>
              <a:t> </a:t>
            </a:r>
            <a:r>
              <a:rPr sz="4000" b="1" spc="190" dirty="0">
                <a:latin typeface="+mn-lt"/>
                <a:cs typeface="Arial"/>
              </a:rPr>
              <a:t>0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350" dirty="0">
                <a:latin typeface="+mn-lt"/>
                <a:cs typeface="Arial"/>
              </a:rPr>
              <a:t>h</a:t>
            </a:r>
            <a:r>
              <a:rPr sz="4000" b="1" spc="-275" dirty="0">
                <a:latin typeface="+mn-lt"/>
                <a:cs typeface="Arial"/>
              </a:rPr>
              <a:t>o</a:t>
            </a:r>
            <a:r>
              <a:rPr sz="4000" b="1" spc="-190" dirty="0">
                <a:latin typeface="+mn-lt"/>
                <a:cs typeface="Arial"/>
              </a:rPr>
              <a:t>r</a:t>
            </a:r>
            <a:r>
              <a:rPr sz="4000" b="1" spc="-315" dirty="0">
                <a:latin typeface="+mn-lt"/>
                <a:cs typeface="Arial"/>
              </a:rPr>
              <a:t>a</a:t>
            </a:r>
            <a:r>
              <a:rPr sz="4000" b="1" spc="-500" dirty="0">
                <a:latin typeface="+mn-lt"/>
                <a:cs typeface="Arial"/>
              </a:rPr>
              <a:t>s</a:t>
            </a:r>
            <a:r>
              <a:rPr sz="4000" b="1" spc="-200" dirty="0">
                <a:latin typeface="+mn-lt"/>
                <a:cs typeface="Arial"/>
              </a:rPr>
              <a:t>.</a:t>
            </a:r>
            <a:endParaRPr sz="4000" dirty="0">
              <a:latin typeface="+mn-lt"/>
              <a:cs typeface="Arial"/>
            </a:endParaRPr>
          </a:p>
          <a:p>
            <a:pPr marL="12700">
              <a:lnSpc>
                <a:spcPts val="4320"/>
              </a:lnSpc>
            </a:pPr>
            <a:r>
              <a:rPr sz="4000" b="1" spc="-225" dirty="0">
                <a:latin typeface="+mn-lt"/>
                <a:cs typeface="Arial"/>
              </a:rPr>
              <a:t>d</a:t>
            </a:r>
            <a:r>
              <a:rPr sz="4000" b="1" spc="-229" dirty="0">
                <a:latin typeface="+mn-lt"/>
                <a:cs typeface="Arial"/>
              </a:rPr>
              <a:t>e</a:t>
            </a:r>
            <a:r>
              <a:rPr sz="4000" b="1" spc="30" dirty="0">
                <a:latin typeface="+mn-lt"/>
                <a:cs typeface="Arial"/>
              </a:rPr>
              <a:t> </a:t>
            </a:r>
            <a:r>
              <a:rPr sz="4000" b="1" spc="185" dirty="0">
                <a:latin typeface="+mn-lt"/>
                <a:cs typeface="Arial"/>
              </a:rPr>
              <a:t>3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270" dirty="0">
                <a:latin typeface="+mn-lt"/>
                <a:cs typeface="Arial"/>
              </a:rPr>
              <a:t>a</a:t>
            </a:r>
            <a:r>
              <a:rPr sz="4000" b="1" spc="30" dirty="0">
                <a:latin typeface="+mn-lt"/>
                <a:cs typeface="Arial"/>
              </a:rPr>
              <a:t> </a:t>
            </a:r>
            <a:r>
              <a:rPr sz="4000" b="1" spc="185" dirty="0">
                <a:latin typeface="+mn-lt"/>
                <a:cs typeface="Arial"/>
              </a:rPr>
              <a:t>5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300" dirty="0">
                <a:latin typeface="+mn-lt"/>
                <a:cs typeface="Arial"/>
              </a:rPr>
              <a:t>a</a:t>
            </a:r>
            <a:r>
              <a:rPr sz="4000" b="1" spc="-345" dirty="0">
                <a:latin typeface="+mn-lt"/>
                <a:cs typeface="Arial"/>
              </a:rPr>
              <a:t>ñ</a:t>
            </a:r>
            <a:r>
              <a:rPr sz="4000" b="1" spc="-275" dirty="0">
                <a:latin typeface="+mn-lt"/>
                <a:cs typeface="Arial"/>
              </a:rPr>
              <a:t>o</a:t>
            </a:r>
            <a:r>
              <a:rPr sz="4000" b="1" spc="-475" dirty="0">
                <a:latin typeface="+mn-lt"/>
                <a:cs typeface="Arial"/>
              </a:rPr>
              <a:t>s</a:t>
            </a:r>
            <a:r>
              <a:rPr sz="4000" b="1" spc="15" dirty="0">
                <a:latin typeface="+mn-lt"/>
                <a:cs typeface="Arial"/>
              </a:rPr>
              <a:t> </a:t>
            </a:r>
            <a:r>
              <a:rPr sz="4000" b="1" spc="-420" dirty="0">
                <a:latin typeface="+mn-lt"/>
                <a:cs typeface="Arial"/>
              </a:rPr>
              <a:t>:</a:t>
            </a:r>
            <a:r>
              <a:rPr sz="4000" b="1" spc="60" dirty="0">
                <a:latin typeface="+mn-lt"/>
                <a:cs typeface="Arial"/>
              </a:rPr>
              <a:t> </a:t>
            </a:r>
            <a:r>
              <a:rPr sz="4000" b="1" spc="185" dirty="0">
                <a:latin typeface="+mn-lt"/>
                <a:cs typeface="Arial"/>
              </a:rPr>
              <a:t>1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345" dirty="0">
                <a:latin typeface="+mn-lt"/>
                <a:cs typeface="Arial"/>
              </a:rPr>
              <a:t>h</a:t>
            </a:r>
            <a:r>
              <a:rPr sz="4000" b="1" spc="-275" dirty="0">
                <a:latin typeface="+mn-lt"/>
                <a:cs typeface="Arial"/>
              </a:rPr>
              <a:t>o</a:t>
            </a:r>
            <a:r>
              <a:rPr sz="4000" b="1" spc="-190" dirty="0">
                <a:latin typeface="+mn-lt"/>
                <a:cs typeface="Arial"/>
              </a:rPr>
              <a:t>r</a:t>
            </a:r>
            <a:r>
              <a:rPr sz="4000" b="1" spc="-310" dirty="0">
                <a:latin typeface="+mn-lt"/>
                <a:cs typeface="Arial"/>
              </a:rPr>
              <a:t>a</a:t>
            </a:r>
            <a:r>
              <a:rPr sz="4000" b="1" spc="-200" dirty="0">
                <a:latin typeface="+mn-lt"/>
                <a:cs typeface="Arial"/>
              </a:rPr>
              <a:t>.</a:t>
            </a:r>
            <a:endParaRPr sz="4000" dirty="0">
              <a:latin typeface="+mn-lt"/>
              <a:cs typeface="Arial"/>
            </a:endParaRPr>
          </a:p>
          <a:p>
            <a:pPr marL="12700">
              <a:lnSpc>
                <a:spcPts val="4560"/>
              </a:lnSpc>
            </a:pPr>
            <a:r>
              <a:rPr sz="4000" b="1" spc="-229" dirty="0">
                <a:latin typeface="+mn-lt"/>
                <a:cs typeface="Arial"/>
              </a:rPr>
              <a:t>de</a:t>
            </a:r>
            <a:r>
              <a:rPr sz="4000" b="1" spc="30" dirty="0">
                <a:latin typeface="+mn-lt"/>
                <a:cs typeface="Arial"/>
              </a:rPr>
              <a:t> </a:t>
            </a:r>
            <a:r>
              <a:rPr sz="4000" b="1" spc="190" dirty="0">
                <a:latin typeface="+mn-lt"/>
                <a:cs typeface="Arial"/>
              </a:rPr>
              <a:t>6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265" dirty="0">
                <a:latin typeface="+mn-lt"/>
                <a:cs typeface="Arial"/>
              </a:rPr>
              <a:t>a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160" dirty="0">
                <a:latin typeface="+mn-lt"/>
                <a:cs typeface="Arial"/>
              </a:rPr>
              <a:t>1</a:t>
            </a:r>
            <a:r>
              <a:rPr sz="4000" b="1" spc="190" dirty="0">
                <a:latin typeface="+mn-lt"/>
                <a:cs typeface="Arial"/>
              </a:rPr>
              <a:t>2</a:t>
            </a:r>
            <a:r>
              <a:rPr sz="4000" b="1" spc="20" dirty="0">
                <a:latin typeface="+mn-lt"/>
                <a:cs typeface="Arial"/>
              </a:rPr>
              <a:t> </a:t>
            </a:r>
            <a:r>
              <a:rPr sz="4000" b="1" spc="-420" dirty="0">
                <a:latin typeface="+mn-lt"/>
                <a:cs typeface="Arial"/>
              </a:rPr>
              <a:t>:</a:t>
            </a:r>
            <a:r>
              <a:rPr sz="4000" b="1" spc="60" dirty="0">
                <a:latin typeface="+mn-lt"/>
                <a:cs typeface="Arial"/>
              </a:rPr>
              <a:t> </a:t>
            </a:r>
            <a:r>
              <a:rPr sz="4000" b="1" spc="190" dirty="0">
                <a:latin typeface="+mn-lt"/>
                <a:cs typeface="Arial"/>
              </a:rPr>
              <a:t>2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350" dirty="0">
                <a:latin typeface="+mn-lt"/>
                <a:cs typeface="Arial"/>
              </a:rPr>
              <a:t>h</a:t>
            </a:r>
            <a:r>
              <a:rPr sz="4000" b="1" spc="-275" dirty="0">
                <a:latin typeface="+mn-lt"/>
                <a:cs typeface="Arial"/>
              </a:rPr>
              <a:t>o</a:t>
            </a:r>
            <a:r>
              <a:rPr sz="4000" b="1" spc="-210" dirty="0">
                <a:latin typeface="+mn-lt"/>
                <a:cs typeface="Arial"/>
              </a:rPr>
              <a:t>r</a:t>
            </a:r>
            <a:r>
              <a:rPr sz="4000" b="1" spc="-295" dirty="0">
                <a:latin typeface="+mn-lt"/>
                <a:cs typeface="Arial"/>
              </a:rPr>
              <a:t>a</a:t>
            </a:r>
            <a:r>
              <a:rPr sz="4000" b="1" spc="-475" dirty="0">
                <a:latin typeface="+mn-lt"/>
                <a:cs typeface="Arial"/>
              </a:rPr>
              <a:t>s</a:t>
            </a:r>
            <a:r>
              <a:rPr sz="4000" b="1" spc="15" dirty="0">
                <a:latin typeface="+mn-lt"/>
                <a:cs typeface="Arial"/>
              </a:rPr>
              <a:t> </a:t>
            </a:r>
            <a:r>
              <a:rPr sz="4000" b="1" spc="-295" dirty="0">
                <a:latin typeface="+mn-lt"/>
                <a:cs typeface="Arial"/>
              </a:rPr>
              <a:t>a</a:t>
            </a:r>
            <a:r>
              <a:rPr sz="4000" b="1" spc="-155" dirty="0">
                <a:latin typeface="+mn-lt"/>
                <a:cs typeface="Arial"/>
              </a:rPr>
              <a:t>l</a:t>
            </a:r>
            <a:r>
              <a:rPr sz="4000" b="1" spc="35" dirty="0">
                <a:latin typeface="+mn-lt"/>
                <a:cs typeface="Arial"/>
              </a:rPr>
              <a:t> </a:t>
            </a:r>
            <a:r>
              <a:rPr sz="4000" b="1" spc="-229" dirty="0">
                <a:latin typeface="+mn-lt"/>
                <a:cs typeface="Arial"/>
              </a:rPr>
              <a:t>d</a:t>
            </a:r>
            <a:r>
              <a:rPr sz="4000" b="1" spc="-145" dirty="0">
                <a:latin typeface="+mn-lt"/>
                <a:cs typeface="Arial"/>
              </a:rPr>
              <a:t>í</a:t>
            </a:r>
            <a:r>
              <a:rPr sz="4000" b="1" spc="-310" dirty="0">
                <a:latin typeface="+mn-lt"/>
                <a:cs typeface="Arial"/>
              </a:rPr>
              <a:t>a</a:t>
            </a:r>
            <a:r>
              <a:rPr sz="4000" b="1" spc="-200" dirty="0">
                <a:latin typeface="+mn-lt"/>
                <a:cs typeface="Arial"/>
              </a:rPr>
              <a:t>.</a:t>
            </a:r>
            <a:endParaRPr sz="4000" dirty="0">
              <a:latin typeface="+mn-lt"/>
              <a:cs typeface="Arial"/>
            </a:endParaRPr>
          </a:p>
        </p:txBody>
      </p:sp>
      <p:sp>
        <p:nvSpPr>
          <p:cNvPr id="3" name="Google Shape;120;g27775f8ff9f_0_0">
            <a:extLst>
              <a:ext uri="{FF2B5EF4-FFF2-40B4-BE49-F238E27FC236}">
                <a16:creationId xmlns:a16="http://schemas.microsoft.com/office/drawing/2014/main" id="{26174C97-CDB4-8DDA-5740-68C39646DC5A}"/>
              </a:ext>
            </a:extLst>
          </p:cNvPr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4" name="Google Shape;121;g27775f8ff9f_0_0">
            <a:extLst>
              <a:ext uri="{FF2B5EF4-FFF2-40B4-BE49-F238E27FC236}">
                <a16:creationId xmlns:a16="http://schemas.microsoft.com/office/drawing/2014/main" id="{105F7AF8-7EBF-D602-CC51-81E743A43AE4}"/>
              </a:ext>
            </a:extLst>
          </p:cNvPr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5" name="Google Shape;122;g27775f8ff9f_0_0">
            <a:extLst>
              <a:ext uri="{FF2B5EF4-FFF2-40B4-BE49-F238E27FC236}">
                <a16:creationId xmlns:a16="http://schemas.microsoft.com/office/drawing/2014/main" id="{8B0E9D1C-636E-23AD-8F4F-EFC60191FF3E}"/>
              </a:ext>
            </a:extLst>
          </p:cNvPr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6" name="Google Shape;123;g27775f8ff9f_0_0">
            <a:extLst>
              <a:ext uri="{FF2B5EF4-FFF2-40B4-BE49-F238E27FC236}">
                <a16:creationId xmlns:a16="http://schemas.microsoft.com/office/drawing/2014/main" id="{518277DA-C46A-0E66-A047-541CF61ACA52}"/>
              </a:ext>
            </a:extLst>
          </p:cNvPr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94" name="Picture 2" descr="Cuál es la edad ideal para darle el celular a un niño? | Orientación | La  Revista | El Universo">
            <a:extLst>
              <a:ext uri="{FF2B5EF4-FFF2-40B4-BE49-F238E27FC236}">
                <a16:creationId xmlns:a16="http://schemas.microsoft.com/office/drawing/2014/main" id="{11A7D8F9-B9A5-6377-A31C-12E8BA1B0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13" y="2778256"/>
            <a:ext cx="7570787" cy="559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7775f8ff9f_0_33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171" name="Google Shape;171;g27775f8ff9f_0_33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172" name="Google Shape;172;g27775f8ff9f_0_33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173" name="Google Shape;173;g27775f8ff9f_0_33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7775f8ff9f_0_33"/>
          <p:cNvSpPr txBox="1"/>
          <p:nvPr/>
        </p:nvSpPr>
        <p:spPr>
          <a:xfrm>
            <a:off x="1714500" y="2608225"/>
            <a:ext cx="1050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188B7DB4-44E9-9A7A-91FD-028A0E472336}"/>
              </a:ext>
            </a:extLst>
          </p:cNvPr>
          <p:cNvSpPr txBox="1"/>
          <p:nvPr/>
        </p:nvSpPr>
        <p:spPr>
          <a:xfrm>
            <a:off x="370433" y="3106114"/>
            <a:ext cx="8189367" cy="64754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114" dirty="0">
                <a:latin typeface="Arial"/>
                <a:cs typeface="Arial"/>
              </a:rPr>
              <a:t>I</a:t>
            </a:r>
            <a:r>
              <a:rPr sz="2800" b="1" spc="-265" dirty="0">
                <a:latin typeface="Arial"/>
                <a:cs typeface="Arial"/>
              </a:rPr>
              <a:t>n</a:t>
            </a:r>
            <a:r>
              <a:rPr sz="2800" b="1" spc="-50" dirty="0">
                <a:latin typeface="Arial"/>
                <a:cs typeface="Arial"/>
              </a:rPr>
              <a:t>t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245" dirty="0">
                <a:latin typeface="Arial"/>
                <a:cs typeface="Arial"/>
              </a:rPr>
              <a:t>n</a:t>
            </a:r>
            <a:r>
              <a:rPr sz="2800" b="1" spc="-195" dirty="0">
                <a:latin typeface="Arial"/>
                <a:cs typeface="Arial"/>
              </a:rPr>
              <a:t>e</a:t>
            </a:r>
            <a:r>
              <a:rPr sz="2800" b="1" spc="-30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50" dirty="0">
                <a:latin typeface="Arial"/>
                <a:cs typeface="Arial"/>
              </a:rPr>
              <a:t>c</a:t>
            </a:r>
            <a:r>
              <a:rPr sz="2800" b="1" spc="-170" dirty="0">
                <a:latin typeface="Arial"/>
                <a:cs typeface="Arial"/>
              </a:rPr>
              <a:t>e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190" dirty="0">
                <a:latin typeface="Arial"/>
                <a:cs typeface="Arial"/>
              </a:rPr>
              <a:t>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a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105" dirty="0">
                <a:latin typeface="Arial"/>
                <a:cs typeface="Arial"/>
              </a:rPr>
              <a:t>l</a:t>
            </a:r>
            <a:r>
              <a:rPr sz="2800" b="1" spc="-210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p</a:t>
            </a:r>
            <a:r>
              <a:rPr sz="2800" b="1" spc="-170" dirty="0">
                <a:latin typeface="Arial"/>
                <a:cs typeface="Arial"/>
              </a:rPr>
              <a:t>e</a:t>
            </a:r>
            <a:r>
              <a:rPr sz="2800" b="1" spc="-135" dirty="0">
                <a:latin typeface="Arial"/>
                <a:cs typeface="Arial"/>
              </a:rPr>
              <a:t>r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50" dirty="0">
                <a:latin typeface="Arial"/>
                <a:cs typeface="Arial"/>
              </a:rPr>
              <a:t>Crece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la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utilización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Tablets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en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ámbito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escolar.</a:t>
            </a:r>
            <a:endParaRPr sz="2800" dirty="0">
              <a:latin typeface="Arial"/>
              <a:cs typeface="Arial"/>
            </a:endParaRPr>
          </a:p>
          <a:p>
            <a:pPr marL="469900" marR="807085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90" dirty="0">
                <a:latin typeface="Arial"/>
                <a:cs typeface="Arial"/>
              </a:rPr>
              <a:t>Un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180" dirty="0">
                <a:latin typeface="Arial"/>
                <a:cs typeface="Arial"/>
              </a:rPr>
              <a:t>videojuego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mejora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tratamiento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los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225" dirty="0">
                <a:latin typeface="Arial"/>
                <a:cs typeface="Arial"/>
              </a:rPr>
              <a:t>niños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con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enfermedades </a:t>
            </a:r>
            <a:r>
              <a:rPr sz="2800" b="1" spc="-760" dirty="0">
                <a:latin typeface="Arial"/>
                <a:cs typeface="Arial"/>
              </a:rPr>
              <a:t> </a:t>
            </a:r>
            <a:r>
              <a:rPr sz="2800" b="1" spc="-350" dirty="0">
                <a:latin typeface="Arial"/>
                <a:cs typeface="Arial"/>
              </a:rPr>
              <a:t>c</a:t>
            </a:r>
            <a:r>
              <a:rPr sz="2800" b="1" spc="-120" dirty="0">
                <a:latin typeface="Arial"/>
                <a:cs typeface="Arial"/>
              </a:rPr>
              <a:t>r</a:t>
            </a:r>
            <a:r>
              <a:rPr sz="2800" b="1" spc="-210" dirty="0">
                <a:latin typeface="Arial"/>
                <a:cs typeface="Arial"/>
              </a:rPr>
              <a:t>ó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75" dirty="0">
                <a:latin typeface="Arial"/>
                <a:cs typeface="Arial"/>
              </a:rPr>
              <a:t>Los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videojuegos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pueden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mejorar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la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motivación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y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los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resultados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25" dirty="0">
                <a:latin typeface="Arial"/>
                <a:cs typeface="Arial"/>
              </a:rPr>
              <a:t>escolares.</a:t>
            </a:r>
            <a:endParaRPr sz="2800" dirty="0">
              <a:latin typeface="Arial"/>
              <a:cs typeface="Arial"/>
            </a:endParaRPr>
          </a:p>
          <a:p>
            <a:pPr marL="469900" marR="25019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45" dirty="0">
                <a:latin typeface="Arial"/>
                <a:cs typeface="Arial"/>
              </a:rPr>
              <a:t>La</a:t>
            </a:r>
            <a:r>
              <a:rPr sz="2800" b="1" spc="-240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gamificación* </a:t>
            </a:r>
            <a:r>
              <a:rPr sz="2800" b="1" spc="-215" dirty="0">
                <a:latin typeface="Arial"/>
                <a:cs typeface="Arial"/>
              </a:rPr>
              <a:t>ha</a:t>
            </a:r>
            <a:r>
              <a:rPr sz="2800" b="1" spc="-2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llegado </a:t>
            </a:r>
            <a:r>
              <a:rPr sz="2800" b="1" spc="-190" dirty="0">
                <a:latin typeface="Arial"/>
                <a:cs typeface="Arial"/>
              </a:rPr>
              <a:t>a </a:t>
            </a:r>
            <a:r>
              <a:rPr sz="2800" b="1" spc="-220" dirty="0">
                <a:latin typeface="Arial"/>
                <a:cs typeface="Arial"/>
              </a:rPr>
              <a:t>las</a:t>
            </a:r>
            <a:r>
              <a:rPr sz="2800" b="1" spc="-215" dirty="0">
                <a:latin typeface="Arial"/>
                <a:cs typeface="Arial"/>
              </a:rPr>
              <a:t> </a:t>
            </a:r>
            <a:r>
              <a:rPr sz="2800" b="1" spc="-220" dirty="0">
                <a:latin typeface="Arial"/>
                <a:cs typeface="Arial"/>
              </a:rPr>
              <a:t>aulas</a:t>
            </a:r>
            <a:r>
              <a:rPr sz="2800" b="1" spc="-215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para </a:t>
            </a:r>
            <a:r>
              <a:rPr sz="2800" b="1" spc="-200" dirty="0">
                <a:latin typeface="Arial"/>
                <a:cs typeface="Arial"/>
              </a:rPr>
              <a:t>quedarse. </a:t>
            </a:r>
            <a:r>
              <a:rPr sz="2800" b="1" spc="-175" dirty="0">
                <a:latin typeface="Arial"/>
                <a:cs typeface="Arial"/>
              </a:rPr>
              <a:t>( </a:t>
            </a:r>
            <a:r>
              <a:rPr sz="2800" b="1" spc="-235" dirty="0">
                <a:latin typeface="Arial"/>
                <a:cs typeface="Arial"/>
              </a:rPr>
              <a:t>*Técnica</a:t>
            </a:r>
            <a:r>
              <a:rPr sz="2800" b="1" spc="-229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 </a:t>
            </a:r>
            <a:r>
              <a:rPr sz="2800" b="1" spc="-155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aprendizaje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que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80" dirty="0">
                <a:latin typeface="Arial"/>
                <a:cs typeface="Arial"/>
              </a:rPr>
              <a:t>traslada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la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mecánica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los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juegos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al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ámbito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80" dirty="0">
                <a:latin typeface="Arial"/>
                <a:cs typeface="Arial"/>
              </a:rPr>
              <a:t>educativo- </a:t>
            </a:r>
            <a:r>
              <a:rPr sz="2800" b="1" spc="-760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profesional)</a:t>
            </a:r>
            <a:endParaRPr sz="2800" dirty="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10" dirty="0">
                <a:latin typeface="Arial"/>
                <a:cs typeface="Arial"/>
              </a:rPr>
              <a:t>Tener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45" dirty="0">
                <a:latin typeface="Arial"/>
                <a:cs typeface="Arial"/>
              </a:rPr>
              <a:t>tanta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información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al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235" dirty="0">
                <a:latin typeface="Arial"/>
                <a:cs typeface="Arial"/>
              </a:rPr>
              <a:t>alcance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90" dirty="0">
                <a:latin typeface="Arial"/>
                <a:cs typeface="Arial"/>
              </a:rPr>
              <a:t>su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35" dirty="0">
                <a:latin typeface="Arial"/>
                <a:cs typeface="Arial"/>
              </a:rPr>
              <a:t>mano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mejorará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crecimiento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 </a:t>
            </a:r>
            <a:r>
              <a:rPr sz="2800" b="1" spc="-760" dirty="0">
                <a:latin typeface="Arial"/>
                <a:cs typeface="Arial"/>
              </a:rPr>
              <a:t> </a:t>
            </a:r>
            <a:r>
              <a:rPr sz="2800" b="1" spc="-95" dirty="0">
                <a:latin typeface="Arial"/>
                <a:cs typeface="Arial"/>
              </a:rPr>
              <a:t>l</a:t>
            </a:r>
            <a:r>
              <a:rPr sz="2800" b="1" spc="-215" dirty="0">
                <a:latin typeface="Arial"/>
                <a:cs typeface="Arial"/>
              </a:rPr>
              <a:t>o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350" dirty="0">
                <a:latin typeface="Arial"/>
                <a:cs typeface="Arial"/>
              </a:rPr>
              <a:t>c</a:t>
            </a:r>
            <a:r>
              <a:rPr sz="2800" b="1" spc="-240" dirty="0">
                <a:latin typeface="Arial"/>
                <a:cs typeface="Arial"/>
              </a:rPr>
              <a:t>h</a:t>
            </a:r>
            <a:r>
              <a:rPr sz="2800" b="1" spc="-155" dirty="0">
                <a:latin typeface="Arial"/>
                <a:cs typeface="Arial"/>
              </a:rPr>
              <a:t>i</a:t>
            </a:r>
            <a:r>
              <a:rPr sz="2800" b="1" spc="-320" dirty="0">
                <a:latin typeface="Arial"/>
                <a:cs typeface="Arial"/>
              </a:rPr>
              <a:t>c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210" dirty="0">
                <a:latin typeface="Arial"/>
                <a:cs typeface="Arial"/>
              </a:rPr>
              <a:t>/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endParaRPr sz="28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80" dirty="0">
                <a:latin typeface="Arial"/>
                <a:cs typeface="Arial"/>
              </a:rPr>
              <a:t>Las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redes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29" dirty="0">
                <a:latin typeface="Arial"/>
                <a:cs typeface="Arial"/>
              </a:rPr>
              <a:t>sociales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nos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225" dirty="0">
                <a:latin typeface="Arial"/>
                <a:cs typeface="Arial"/>
              </a:rPr>
              <a:t>descubren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45" dirty="0">
                <a:latin typeface="Arial"/>
                <a:cs typeface="Arial"/>
              </a:rPr>
              <a:t>nuevos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ámbitos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240" dirty="0">
                <a:latin typeface="Arial"/>
                <a:cs typeface="Arial"/>
              </a:rPr>
              <a:t>comunicación.</a:t>
            </a:r>
            <a:endParaRPr sz="28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50" dirty="0">
                <a:latin typeface="Arial"/>
                <a:cs typeface="Arial"/>
              </a:rPr>
              <a:t>Crece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éxito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los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Youtubers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entre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los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jóvenes.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F484C1D-1010-05A2-D73E-CABDC98717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9158" y="2063369"/>
            <a:ext cx="12166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86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6000" spc="-29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6000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6000" spc="-540" dirty="0">
                <a:solidFill>
                  <a:srgbClr val="C00000"/>
                </a:solidFill>
                <a:latin typeface="Arial"/>
                <a:cs typeface="Arial"/>
              </a:rPr>
              <a:t>?</a:t>
            </a:r>
            <a:endParaRPr sz="6000" dirty="0">
              <a:latin typeface="Arial"/>
              <a:cs typeface="Arial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08485F7-01AC-1F82-DAA7-58447F31DB38}"/>
              </a:ext>
            </a:extLst>
          </p:cNvPr>
          <p:cNvSpPr txBox="1"/>
          <p:nvPr/>
        </p:nvSpPr>
        <p:spPr>
          <a:xfrm>
            <a:off x="9142950" y="2890670"/>
            <a:ext cx="8859249" cy="64754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b="1" spc="-395" dirty="0">
                <a:latin typeface="Arial"/>
                <a:cs typeface="Arial"/>
              </a:rPr>
              <a:t>S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in</a:t>
            </a:r>
            <a:r>
              <a:rPr sz="2800" b="1" spc="-285" dirty="0">
                <a:latin typeface="Arial"/>
                <a:cs typeface="Arial"/>
              </a:rPr>
              <a:t>c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350" dirty="0">
                <a:latin typeface="Arial"/>
                <a:cs typeface="Arial"/>
              </a:rPr>
              <a:t>m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190" dirty="0">
                <a:latin typeface="Arial"/>
                <a:cs typeface="Arial"/>
              </a:rPr>
              <a:t>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335" dirty="0">
                <a:latin typeface="Arial"/>
                <a:cs typeface="Arial"/>
              </a:rPr>
              <a:t>m</a:t>
            </a:r>
            <a:r>
              <a:rPr sz="2800" b="1" spc="-125" dirty="0">
                <a:latin typeface="Arial"/>
                <a:cs typeface="Arial"/>
              </a:rPr>
              <a:t>ie</a:t>
            </a:r>
            <a:r>
              <a:rPr sz="2800" b="1" spc="-195" dirty="0">
                <a:latin typeface="Arial"/>
                <a:cs typeface="Arial"/>
              </a:rPr>
              <a:t>d</a:t>
            </a:r>
            <a:r>
              <a:rPr sz="2800" b="1" spc="-170" dirty="0">
                <a:latin typeface="Arial"/>
                <a:cs typeface="Arial"/>
              </a:rPr>
              <a:t>o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d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105" dirty="0">
                <a:latin typeface="Arial"/>
                <a:cs typeface="Arial"/>
              </a:rPr>
              <a:t>l</a:t>
            </a:r>
            <a:r>
              <a:rPr sz="2800" b="1" spc="-215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30" dirty="0">
                <a:latin typeface="Arial"/>
                <a:cs typeface="Arial"/>
              </a:rPr>
              <a:t>f</a:t>
            </a:r>
            <a:r>
              <a:rPr sz="2800" b="1" spc="-229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m</a:t>
            </a:r>
            <a:r>
              <a:rPr sz="2800" b="1" spc="-114" dirty="0">
                <a:latin typeface="Arial"/>
                <a:cs typeface="Arial"/>
              </a:rPr>
              <a:t>il</a:t>
            </a:r>
            <a:r>
              <a:rPr sz="2800" b="1" spc="-120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240" dirty="0">
                <a:latin typeface="Arial"/>
                <a:cs typeface="Arial"/>
              </a:rPr>
              <a:t>n</a:t>
            </a:r>
            <a:r>
              <a:rPr sz="2800" b="1" spc="-80" dirty="0">
                <a:latin typeface="Arial"/>
                <a:cs typeface="Arial"/>
              </a:rPr>
              <a:t>t</a:t>
            </a:r>
            <a:r>
              <a:rPr sz="2800" b="1" spc="-120" dirty="0">
                <a:latin typeface="Arial"/>
                <a:cs typeface="Arial"/>
              </a:rPr>
              <a:t>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05" dirty="0">
                <a:latin typeface="Arial"/>
                <a:cs typeface="Arial"/>
              </a:rPr>
              <a:t>l</a:t>
            </a:r>
            <a:r>
              <a:rPr sz="2800" b="1" spc="-200" dirty="0">
                <a:latin typeface="Arial"/>
                <a:cs typeface="Arial"/>
              </a:rPr>
              <a:t>a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80" dirty="0">
                <a:latin typeface="Arial"/>
                <a:cs typeface="Arial"/>
              </a:rPr>
              <a:t>t</a:t>
            </a:r>
            <a:r>
              <a:rPr sz="2800" b="1" spc="-130" dirty="0">
                <a:latin typeface="Arial"/>
                <a:cs typeface="Arial"/>
              </a:rPr>
              <a:t>e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70" dirty="0">
                <a:latin typeface="Arial"/>
                <a:cs typeface="Arial"/>
              </a:rPr>
              <a:t>g</a:t>
            </a:r>
            <a:r>
              <a:rPr sz="2800" b="1" spc="-105" dirty="0">
                <a:latin typeface="Arial"/>
                <a:cs typeface="Arial"/>
              </a:rPr>
              <a:t>í</a:t>
            </a:r>
            <a:r>
              <a:rPr sz="2800" b="1" spc="-229" dirty="0">
                <a:latin typeface="Arial"/>
                <a:cs typeface="Arial"/>
              </a:rPr>
              <a:t>a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b="1" spc="-280" dirty="0">
                <a:latin typeface="Arial"/>
                <a:cs typeface="Arial"/>
              </a:rPr>
              <a:t>Se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demuestra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que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las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85" dirty="0">
                <a:latin typeface="Arial"/>
                <a:cs typeface="Arial"/>
              </a:rPr>
              <a:t>TIC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aumentan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los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conflictos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familiares.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b="1" spc="-250" dirty="0">
                <a:latin typeface="Arial"/>
                <a:cs typeface="Arial"/>
              </a:rPr>
              <a:t>El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260" dirty="0">
                <a:latin typeface="Arial"/>
                <a:cs typeface="Arial"/>
              </a:rPr>
              <a:t>exceso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225" dirty="0">
                <a:latin typeface="Arial"/>
                <a:cs typeface="Arial"/>
              </a:rPr>
              <a:t>exposición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a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220" dirty="0">
                <a:latin typeface="Arial"/>
                <a:cs typeface="Arial"/>
              </a:rPr>
              <a:t>las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pantallas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80" dirty="0">
                <a:latin typeface="Arial"/>
                <a:cs typeface="Arial"/>
              </a:rPr>
              <a:t>genera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40" dirty="0">
                <a:latin typeface="Arial"/>
                <a:cs typeface="Arial"/>
              </a:rPr>
              <a:t>cambios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cerebrales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b="1" spc="-250" dirty="0">
                <a:latin typeface="Arial"/>
                <a:cs typeface="Arial"/>
              </a:rPr>
              <a:t>Crece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20" dirty="0">
                <a:latin typeface="Arial"/>
                <a:cs typeface="Arial"/>
              </a:rPr>
              <a:t>número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04" dirty="0" err="1">
                <a:latin typeface="Arial"/>
                <a:cs typeface="Arial"/>
              </a:rPr>
              <a:t>tecnoadictos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(</a:t>
            </a:r>
            <a:r>
              <a:rPr lang="es-ES" sz="2800" b="1" spc="-250" dirty="0"/>
              <a:t>Colombia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en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114" dirty="0">
                <a:latin typeface="Arial"/>
                <a:cs typeface="Arial"/>
              </a:rPr>
              <a:t>2025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habrá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90" dirty="0" err="1">
                <a:latin typeface="Arial"/>
                <a:cs typeface="Arial"/>
              </a:rPr>
              <a:t>más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lang="es-ES" sz="2800" dirty="0"/>
              <a:t> </a:t>
            </a:r>
            <a:r>
              <a:rPr sz="2800" b="1" spc="105" dirty="0">
                <a:latin typeface="Arial"/>
                <a:cs typeface="Arial"/>
              </a:rPr>
              <a:t>200</a:t>
            </a:r>
            <a:r>
              <a:rPr sz="2800" b="1" spc="-5" dirty="0">
                <a:latin typeface="Arial"/>
                <a:cs typeface="Arial"/>
              </a:rPr>
              <a:t>.</a:t>
            </a:r>
            <a:r>
              <a:rPr sz="2800" b="1" spc="-35" dirty="0">
                <a:latin typeface="Arial"/>
                <a:cs typeface="Arial"/>
              </a:rPr>
              <a:t>0</a:t>
            </a:r>
            <a:r>
              <a:rPr sz="2800" b="1" spc="105" dirty="0">
                <a:latin typeface="Arial"/>
                <a:cs typeface="Arial"/>
              </a:rPr>
              <a:t>0</a:t>
            </a:r>
            <a:r>
              <a:rPr sz="2800" b="1" spc="130" dirty="0">
                <a:latin typeface="Arial"/>
                <a:cs typeface="Arial"/>
              </a:rPr>
              <a:t>0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75" dirty="0">
                <a:latin typeface="Arial"/>
                <a:cs typeface="Arial"/>
              </a:rPr>
              <a:t>t</a:t>
            </a:r>
            <a:r>
              <a:rPr sz="2800" b="1" spc="-135" dirty="0">
                <a:latin typeface="Arial"/>
                <a:cs typeface="Arial"/>
              </a:rPr>
              <a:t>e</a:t>
            </a:r>
            <a:r>
              <a:rPr sz="2800" b="1" spc="-350" dirty="0">
                <a:latin typeface="Arial"/>
                <a:cs typeface="Arial"/>
              </a:rPr>
              <a:t>c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65" dirty="0">
                <a:latin typeface="Arial"/>
                <a:cs typeface="Arial"/>
              </a:rPr>
              <a:t>d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50" dirty="0">
                <a:latin typeface="Arial"/>
                <a:cs typeface="Arial"/>
              </a:rPr>
              <a:t>t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55" dirty="0">
                <a:latin typeface="Arial"/>
                <a:cs typeface="Arial"/>
              </a:rPr>
              <a:t>s</a:t>
            </a:r>
            <a:r>
              <a:rPr sz="2800" b="1" spc="-175" dirty="0">
                <a:latin typeface="Arial"/>
                <a:cs typeface="Arial"/>
              </a:rPr>
              <a:t>)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b="1" spc="-280" dirty="0">
                <a:latin typeface="Arial"/>
                <a:cs typeface="Arial"/>
              </a:rPr>
              <a:t>Chicos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que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usan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20" dirty="0">
                <a:latin typeface="Arial"/>
                <a:cs typeface="Arial"/>
              </a:rPr>
              <a:t>Facebook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desde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los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120" dirty="0">
                <a:latin typeface="Arial"/>
                <a:cs typeface="Arial"/>
              </a:rPr>
              <a:t>12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40" dirty="0">
                <a:latin typeface="Arial"/>
                <a:cs typeface="Arial"/>
              </a:rPr>
              <a:t>años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45" dirty="0">
                <a:latin typeface="Arial"/>
                <a:cs typeface="Arial"/>
              </a:rPr>
              <a:t>tiene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29" dirty="0">
                <a:latin typeface="Arial"/>
                <a:cs typeface="Arial"/>
              </a:rPr>
              <a:t>mayor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riesgo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depresión.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"/>
              <a:tabLst>
                <a:tab pos="355600" algn="l"/>
                <a:tab pos="356235" algn="l"/>
                <a:tab pos="2504440" algn="l"/>
              </a:tabLst>
            </a:pPr>
            <a:r>
              <a:rPr sz="2800" b="1" spc="-300" dirty="0">
                <a:latin typeface="Arial"/>
                <a:cs typeface="Arial"/>
              </a:rPr>
              <a:t>L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p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240" dirty="0">
                <a:latin typeface="Arial"/>
                <a:cs typeface="Arial"/>
              </a:rPr>
              <a:t>n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25" dirty="0">
                <a:latin typeface="Arial"/>
                <a:cs typeface="Arial"/>
              </a:rPr>
              <a:t>ll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60" dirty="0">
                <a:latin typeface="Arial"/>
                <a:cs typeface="Arial"/>
              </a:rPr>
              <a:t>p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250" dirty="0">
                <a:latin typeface="Arial"/>
                <a:cs typeface="Arial"/>
              </a:rPr>
              <a:t>u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170" dirty="0">
                <a:latin typeface="Arial"/>
                <a:cs typeface="Arial"/>
              </a:rPr>
              <a:t>b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229" dirty="0">
                <a:latin typeface="Arial"/>
                <a:cs typeface="Arial"/>
              </a:rPr>
              <a:t>n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350" dirty="0">
                <a:latin typeface="Arial"/>
                <a:cs typeface="Arial"/>
              </a:rPr>
              <a:t>s</a:t>
            </a:r>
            <a:r>
              <a:rPr sz="2800" b="1" spc="-240" dirty="0">
                <a:latin typeface="Arial"/>
                <a:cs typeface="Arial"/>
              </a:rPr>
              <a:t>u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250" dirty="0">
                <a:latin typeface="Arial"/>
                <a:cs typeface="Arial"/>
              </a:rPr>
              <a:t>ñ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b="1" spc="-254" dirty="0">
                <a:latin typeface="Arial"/>
                <a:cs typeface="Arial"/>
              </a:rPr>
              <a:t>Padecemos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29" dirty="0">
                <a:latin typeface="Arial"/>
                <a:cs typeface="Arial"/>
              </a:rPr>
              <a:t>adicciones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a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la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tecnología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y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no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nos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245" dirty="0">
                <a:latin typeface="Arial"/>
                <a:cs typeface="Arial"/>
              </a:rPr>
              <a:t>damos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cuenta.</a:t>
            </a:r>
            <a:endParaRPr sz="2800" dirty="0">
              <a:latin typeface="Arial"/>
              <a:cs typeface="Arial"/>
            </a:endParaRPr>
          </a:p>
          <a:p>
            <a:pPr marL="355600" marR="103505" indent="-343535">
              <a:lnSpc>
                <a:spcPct val="100000"/>
              </a:lnSpc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800" b="1" spc="-280" dirty="0">
                <a:latin typeface="Arial"/>
                <a:cs typeface="Arial"/>
              </a:rPr>
              <a:t>Se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80" dirty="0">
                <a:latin typeface="Arial"/>
                <a:cs typeface="Arial"/>
              </a:rPr>
              <a:t>propone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35" dirty="0">
                <a:latin typeface="Arial"/>
                <a:cs typeface="Arial"/>
              </a:rPr>
              <a:t>un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175" dirty="0">
                <a:latin typeface="Arial"/>
                <a:cs typeface="Arial"/>
              </a:rPr>
              <a:t>contrato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entre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padres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hijos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para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regular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uso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del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móvil.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D0DA6E77-9F21-B79F-3CB3-BD95FDA475EB}"/>
              </a:ext>
            </a:extLst>
          </p:cNvPr>
          <p:cNvSpPr txBox="1">
            <a:spLocks/>
          </p:cNvSpPr>
          <p:nvPr/>
        </p:nvSpPr>
        <p:spPr>
          <a:xfrm>
            <a:off x="11677548" y="1937487"/>
            <a:ext cx="1661160" cy="9404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es-CO" sz="6000" spc="-459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lang="es-CO" sz="6000" spc="-480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lang="es-CO" sz="6000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CO" sz="6000" spc="-540" dirty="0">
                <a:solidFill>
                  <a:srgbClr val="C00000"/>
                </a:solidFill>
                <a:latin typeface="Arial"/>
                <a:cs typeface="Arial"/>
              </a:rPr>
              <a:t>?</a:t>
            </a:r>
            <a:endParaRPr lang="es-CO" sz="6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6C0A69AD-F7F4-77DD-4F42-81D9F175862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2845" y="1885296"/>
            <a:ext cx="7563374" cy="8401704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0DA82FE1-64C2-C409-E085-6C33232AC6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84201" y="3126762"/>
            <a:ext cx="6207822" cy="40876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81635">
              <a:lnSpc>
                <a:spcPct val="100000"/>
              </a:lnSpc>
              <a:spcBef>
                <a:spcPts val="95"/>
              </a:spcBef>
            </a:pPr>
            <a:r>
              <a:rPr spc="-31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pc="-12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10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pc="-18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130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400" dirty="0">
                <a:solidFill>
                  <a:srgbClr val="000000"/>
                </a:solidFill>
                <a:latin typeface="Arial"/>
                <a:cs typeface="Arial"/>
              </a:rPr>
              <a:t>W</a:t>
            </a:r>
            <a:r>
              <a:rPr spc="-14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pc="-1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pc="-18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145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pc="-36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45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pc="-18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12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pc="-229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pc="-145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175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pc="-125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pc="-22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45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pc="-135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pc="-18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04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145" dirty="0">
                <a:solidFill>
                  <a:srgbClr val="000000"/>
                </a:solidFill>
                <a:latin typeface="Arial"/>
                <a:cs typeface="Arial"/>
              </a:rPr>
              <a:t>le</a:t>
            </a:r>
            <a:r>
              <a:rPr spc="-34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pc="-204" dirty="0">
                <a:solidFill>
                  <a:srgbClr val="000000"/>
                </a:solidFill>
                <a:latin typeface="Arial"/>
                <a:cs typeface="Arial"/>
              </a:rPr>
              <a:t>á</a:t>
            </a:r>
            <a:r>
              <a:rPr spc="-145" dirty="0">
                <a:solidFill>
                  <a:srgbClr val="000000"/>
                </a:solidFill>
                <a:latin typeface="Arial"/>
                <a:cs typeface="Arial"/>
              </a:rPr>
              <a:t>n  </a:t>
            </a:r>
            <a:r>
              <a:rPr spc="-35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190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pc="-114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pc="-125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pc="-36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pc="-7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pc="-9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pc="-170" dirty="0">
                <a:solidFill>
                  <a:srgbClr val="000000"/>
                </a:solidFill>
                <a:latin typeface="Arial"/>
                <a:cs typeface="Arial"/>
              </a:rPr>
              <a:t>ó</a:t>
            </a:r>
            <a:r>
              <a:rPr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9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35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pc="-204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35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1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110" dirty="0">
                <a:solidFill>
                  <a:srgbClr val="000000"/>
                </a:solidFill>
                <a:latin typeface="Arial"/>
                <a:cs typeface="Arial"/>
              </a:rPr>
              <a:t>200</a:t>
            </a:r>
            <a:r>
              <a:rPr spc="13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4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iñ</a:t>
            </a:r>
            <a:r>
              <a:rPr spc="-24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pc="-33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pc="-16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130" dirty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80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130" dirty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r>
              <a:rPr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04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245" dirty="0">
                <a:solidFill>
                  <a:srgbClr val="000000"/>
                </a:solidFill>
                <a:latin typeface="Arial"/>
                <a:cs typeface="Arial"/>
              </a:rPr>
              <a:t>ñ</a:t>
            </a:r>
            <a:r>
              <a:rPr spc="-190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pc="-36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14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pc="-16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45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26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35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pc="-254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pc="-195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105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pc="-22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33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pc="-245" dirty="0">
                <a:solidFill>
                  <a:srgbClr val="000000"/>
                </a:solidFill>
                <a:latin typeface="Arial"/>
                <a:cs typeface="Arial"/>
              </a:rPr>
              <a:t>ú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pc="-125" dirty="0">
                <a:solidFill>
                  <a:srgbClr val="000000"/>
                </a:solidFill>
                <a:latin typeface="Arial"/>
                <a:cs typeface="Arial"/>
              </a:rPr>
              <a:t>li</a:t>
            </a:r>
            <a:r>
              <a:rPr spc="-36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pc="-204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36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pc="-14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q</a:t>
            </a:r>
            <a:r>
              <a:rPr spc="-245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pc="-110" dirty="0">
                <a:solidFill>
                  <a:srgbClr val="000000"/>
                </a:solidFill>
                <a:latin typeface="Arial"/>
                <a:cs typeface="Arial"/>
              </a:rPr>
              <a:t>e  </a:t>
            </a:r>
            <a:r>
              <a:rPr spc="-155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pc="-85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pc="-185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pc="-25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pc="-105" dirty="0">
                <a:solidFill>
                  <a:srgbClr val="000000"/>
                </a:solidFill>
                <a:latin typeface="Arial"/>
                <a:cs typeface="Arial"/>
              </a:rPr>
              <a:t>j</a:t>
            </a:r>
            <a:r>
              <a:rPr spc="-229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145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pc="-204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229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40" dirty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spc="-19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00" dirty="0">
                <a:solidFill>
                  <a:srgbClr val="000000"/>
                </a:solidFill>
                <a:latin typeface="Arial"/>
                <a:cs typeface="Arial"/>
              </a:rPr>
              <a:t>fi</a:t>
            </a:r>
            <a:r>
              <a:rPr spc="-215" dirty="0">
                <a:solidFill>
                  <a:srgbClr val="000000"/>
                </a:solidFill>
                <a:latin typeface="Arial"/>
                <a:cs typeface="Arial"/>
              </a:rPr>
              <a:t>g</a:t>
            </a:r>
            <a:r>
              <a:rPr spc="-24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pc="-145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pc="-19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40" dirty="0">
                <a:solidFill>
                  <a:srgbClr val="000000"/>
                </a:solidFill>
                <a:latin typeface="Arial"/>
                <a:cs typeface="Arial"/>
              </a:rPr>
              <a:t>hu</a:t>
            </a:r>
            <a:r>
              <a:rPr spc="-33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pc="-22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25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pc="-22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-14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B730877-A7E2-AD37-7951-43B433794C35}"/>
              </a:ext>
            </a:extLst>
          </p:cNvPr>
          <p:cNvSpPr txBox="1"/>
          <p:nvPr/>
        </p:nvSpPr>
        <p:spPr>
          <a:xfrm>
            <a:off x="8147029" y="2585870"/>
            <a:ext cx="7889092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45" dirty="0">
                <a:latin typeface="Arial"/>
                <a:cs typeface="Arial"/>
              </a:rPr>
              <a:t>N</a:t>
            </a:r>
            <a:r>
              <a:rPr sz="2000" b="1" spc="-80" dirty="0">
                <a:latin typeface="Arial"/>
                <a:cs typeface="Arial"/>
              </a:rPr>
              <a:t>i</a:t>
            </a:r>
            <a:r>
              <a:rPr sz="2000" b="1" spc="-185" dirty="0">
                <a:latin typeface="Arial"/>
                <a:cs typeface="Arial"/>
              </a:rPr>
              <a:t>ñ</a:t>
            </a:r>
            <a:r>
              <a:rPr sz="2000" b="1" spc="-135" dirty="0">
                <a:latin typeface="Arial"/>
                <a:cs typeface="Arial"/>
              </a:rPr>
              <a:t>o</a:t>
            </a:r>
            <a:r>
              <a:rPr sz="2000" b="1" spc="-235" dirty="0">
                <a:latin typeface="Arial"/>
                <a:cs typeface="Arial"/>
              </a:rPr>
              <a:t>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q</a:t>
            </a:r>
            <a:r>
              <a:rPr sz="2000" b="1" spc="-170" dirty="0">
                <a:latin typeface="Arial"/>
                <a:cs typeface="Arial"/>
              </a:rPr>
              <a:t>u</a:t>
            </a:r>
            <a:r>
              <a:rPr sz="2000" b="1" spc="-114" dirty="0">
                <a:latin typeface="Arial"/>
                <a:cs typeface="Arial"/>
              </a:rPr>
              <a:t>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v</a:t>
            </a:r>
            <a:r>
              <a:rPr sz="2000" b="1" spc="-160" dirty="0">
                <a:latin typeface="Arial"/>
                <a:cs typeface="Arial"/>
              </a:rPr>
              <a:t>en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75" dirty="0">
                <a:latin typeface="Arial"/>
                <a:cs typeface="Arial"/>
              </a:rPr>
              <a:t>l</a:t>
            </a:r>
            <a:r>
              <a:rPr sz="2000" b="1" spc="-140" dirty="0">
                <a:latin typeface="Arial"/>
                <a:cs typeface="Arial"/>
              </a:rPr>
              <a:t>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65" dirty="0">
                <a:latin typeface="Arial"/>
                <a:cs typeface="Arial"/>
              </a:rPr>
              <a:t>TV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spc="-35" dirty="0">
                <a:latin typeface="Calibri"/>
                <a:cs typeface="Calibri"/>
              </a:rPr>
              <a:t>á</a:t>
            </a:r>
            <a:r>
              <a:rPr sz="2000" b="1" spc="-5" dirty="0">
                <a:latin typeface="Calibri"/>
                <a:cs typeface="Calibri"/>
              </a:rPr>
              <a:t>xim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 60</a:t>
            </a:r>
            <a:r>
              <a:rPr sz="2000" b="1" spc="-5" dirty="0">
                <a:latin typeface="Calibri"/>
                <a:cs typeface="Calibri"/>
              </a:rPr>
              <a:t> min</a:t>
            </a:r>
            <a:r>
              <a:rPr sz="2000" b="1" spc="5" dirty="0">
                <a:latin typeface="Calibri"/>
                <a:cs typeface="Calibri"/>
              </a:rPr>
              <a:t>u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os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dia</a:t>
            </a:r>
            <a:r>
              <a:rPr sz="2000" b="1" spc="-1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ios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54F6760A-0E79-FB17-B9A0-E14F98438444}"/>
              </a:ext>
            </a:extLst>
          </p:cNvPr>
          <p:cNvSpPr txBox="1"/>
          <p:nvPr/>
        </p:nvSpPr>
        <p:spPr>
          <a:xfrm>
            <a:off x="8321624" y="6436755"/>
            <a:ext cx="714499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45" dirty="0">
                <a:latin typeface="Arial"/>
                <a:cs typeface="Arial"/>
              </a:rPr>
              <a:t>N</a:t>
            </a:r>
            <a:r>
              <a:rPr sz="2000" b="1" spc="-80" dirty="0">
                <a:latin typeface="Arial"/>
                <a:cs typeface="Arial"/>
              </a:rPr>
              <a:t>i</a:t>
            </a:r>
            <a:r>
              <a:rPr sz="2000" b="1" spc="-185" dirty="0">
                <a:latin typeface="Arial"/>
                <a:cs typeface="Arial"/>
              </a:rPr>
              <a:t>ñ</a:t>
            </a:r>
            <a:r>
              <a:rPr sz="2000" b="1" spc="-135" dirty="0">
                <a:latin typeface="Arial"/>
                <a:cs typeface="Arial"/>
              </a:rPr>
              <a:t>o</a:t>
            </a:r>
            <a:r>
              <a:rPr sz="2000" b="1" spc="-235" dirty="0">
                <a:latin typeface="Arial"/>
                <a:cs typeface="Arial"/>
              </a:rPr>
              <a:t>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q</a:t>
            </a:r>
            <a:r>
              <a:rPr sz="2000" b="1" spc="-170" dirty="0">
                <a:latin typeface="Arial"/>
                <a:cs typeface="Arial"/>
              </a:rPr>
              <a:t>u</a:t>
            </a:r>
            <a:r>
              <a:rPr sz="2000" b="1" spc="-114" dirty="0">
                <a:latin typeface="Arial"/>
                <a:cs typeface="Arial"/>
              </a:rPr>
              <a:t>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v</a:t>
            </a:r>
            <a:r>
              <a:rPr sz="2000" b="1" spc="-160" dirty="0">
                <a:latin typeface="Arial"/>
                <a:cs typeface="Arial"/>
              </a:rPr>
              <a:t>en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75" dirty="0">
                <a:latin typeface="Arial"/>
                <a:cs typeface="Arial"/>
              </a:rPr>
              <a:t>l</a:t>
            </a:r>
            <a:r>
              <a:rPr sz="2000" b="1" spc="-140" dirty="0">
                <a:latin typeface="Arial"/>
                <a:cs typeface="Arial"/>
              </a:rPr>
              <a:t>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65" dirty="0">
                <a:latin typeface="Arial"/>
                <a:cs typeface="Arial"/>
              </a:rPr>
              <a:t>TV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235" dirty="0">
                <a:latin typeface="Arial"/>
                <a:cs typeface="Arial"/>
              </a:rPr>
              <a:t>m</a:t>
            </a:r>
            <a:r>
              <a:rPr sz="2000" b="1" spc="-145" dirty="0">
                <a:latin typeface="Arial"/>
                <a:cs typeface="Arial"/>
              </a:rPr>
              <a:t>á</a:t>
            </a:r>
            <a:r>
              <a:rPr sz="2000" b="1" spc="-235" dirty="0">
                <a:latin typeface="Arial"/>
                <a:cs typeface="Arial"/>
              </a:rPr>
              <a:t>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d</a:t>
            </a:r>
            <a:r>
              <a:rPr sz="2000" b="1" spc="-114" dirty="0">
                <a:latin typeface="Arial"/>
                <a:cs typeface="Arial"/>
              </a:rPr>
              <a:t>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70" dirty="0">
                <a:latin typeface="Arial"/>
                <a:cs typeface="Arial"/>
              </a:rPr>
              <a:t>tr</a:t>
            </a:r>
            <a:r>
              <a:rPr sz="2000" b="1" spc="-110" dirty="0">
                <a:latin typeface="Arial"/>
                <a:cs typeface="Arial"/>
              </a:rPr>
              <a:t>e</a:t>
            </a:r>
            <a:r>
              <a:rPr sz="2000" b="1" spc="-235" dirty="0">
                <a:latin typeface="Arial"/>
                <a:cs typeface="Arial"/>
              </a:rPr>
              <a:t>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h</a:t>
            </a:r>
            <a:r>
              <a:rPr sz="2000" b="1" spc="-135" dirty="0">
                <a:latin typeface="Arial"/>
                <a:cs typeface="Arial"/>
              </a:rPr>
              <a:t>o</a:t>
            </a:r>
            <a:r>
              <a:rPr sz="2000" b="1" spc="-95" dirty="0">
                <a:latin typeface="Arial"/>
                <a:cs typeface="Arial"/>
              </a:rPr>
              <a:t>r</a:t>
            </a:r>
            <a:r>
              <a:rPr sz="2000" b="1" spc="-160" dirty="0">
                <a:latin typeface="Arial"/>
                <a:cs typeface="Arial"/>
              </a:rPr>
              <a:t>a</a:t>
            </a:r>
            <a:r>
              <a:rPr sz="2000" b="1" spc="-235" dirty="0">
                <a:latin typeface="Arial"/>
                <a:cs typeface="Arial"/>
              </a:rPr>
              <a:t>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d</a:t>
            </a:r>
            <a:r>
              <a:rPr sz="2000" b="1" spc="-75" dirty="0">
                <a:latin typeface="Arial"/>
                <a:cs typeface="Arial"/>
              </a:rPr>
              <a:t>i</a:t>
            </a:r>
            <a:r>
              <a:rPr sz="2000" b="1" spc="-155" dirty="0">
                <a:latin typeface="Arial"/>
                <a:cs typeface="Arial"/>
              </a:rPr>
              <a:t>a</a:t>
            </a:r>
            <a:r>
              <a:rPr sz="2000" b="1" spc="-100" dirty="0">
                <a:latin typeface="Arial"/>
                <a:cs typeface="Arial"/>
              </a:rPr>
              <a:t>r</a:t>
            </a:r>
            <a:r>
              <a:rPr sz="2000" b="1" spc="-90" dirty="0">
                <a:latin typeface="Arial"/>
                <a:cs typeface="Arial"/>
              </a:rPr>
              <a:t>i</a:t>
            </a:r>
            <a:r>
              <a:rPr sz="2000" b="1" spc="-155" dirty="0">
                <a:latin typeface="Arial"/>
                <a:cs typeface="Arial"/>
              </a:rPr>
              <a:t>a</a:t>
            </a:r>
            <a:r>
              <a:rPr sz="2000" b="1" spc="-235" dirty="0">
                <a:latin typeface="Arial"/>
                <a:cs typeface="Arial"/>
              </a:rPr>
              <a:t>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Google Shape;170;g27775f8ff9f_0_33">
            <a:extLst>
              <a:ext uri="{FF2B5EF4-FFF2-40B4-BE49-F238E27FC236}">
                <a16:creationId xmlns:a16="http://schemas.microsoft.com/office/drawing/2014/main" id="{B6E2D8B4-A275-7A3C-A44C-63E70F95C6C9}"/>
              </a:ext>
            </a:extLst>
          </p:cNvPr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10" name="Google Shape;171;g27775f8ff9f_0_33">
            <a:extLst>
              <a:ext uri="{FF2B5EF4-FFF2-40B4-BE49-F238E27FC236}">
                <a16:creationId xmlns:a16="http://schemas.microsoft.com/office/drawing/2014/main" id="{1614A683-C037-9FD3-9072-B7FFC56253B3}"/>
              </a:ext>
            </a:extLst>
          </p:cNvPr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11" name="Google Shape;172;g27775f8ff9f_0_33">
            <a:extLst>
              <a:ext uri="{FF2B5EF4-FFF2-40B4-BE49-F238E27FC236}">
                <a16:creationId xmlns:a16="http://schemas.microsoft.com/office/drawing/2014/main" id="{78FC437C-F2AB-77C5-1723-025CA7A9B20A}"/>
              </a:ext>
            </a:extLst>
          </p:cNvPr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12" name="Google Shape;173;g27775f8ff9f_0_33">
            <a:extLst>
              <a:ext uri="{FF2B5EF4-FFF2-40B4-BE49-F238E27FC236}">
                <a16:creationId xmlns:a16="http://schemas.microsoft.com/office/drawing/2014/main" id="{9683A98E-7A9A-7D86-3F25-AD9AFC701BAB}"/>
              </a:ext>
            </a:extLst>
          </p:cNvPr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7775f8ff9f_0_8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191" name="Google Shape;191;g27775f8ff9f_0_8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192" name="Google Shape;192;g27775f8ff9f_0_8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193" name="Google Shape;193;g27775f8ff9f_0_8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27775f8ff9f_0_81"/>
          <p:cNvSpPr txBox="1"/>
          <p:nvPr/>
        </p:nvSpPr>
        <p:spPr>
          <a:xfrm>
            <a:off x="1714500" y="2608225"/>
            <a:ext cx="1050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C4B8CF6A-14F6-DC24-8147-26878205A73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8984" y="3776466"/>
            <a:ext cx="7363205" cy="5437632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6EFAD361-3B85-486A-93F9-721B0B6702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95761" y="2295319"/>
            <a:ext cx="98425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3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8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2400" spc="-15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spc="-135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2400" spc="-1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15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000000"/>
                </a:solidFill>
                <a:latin typeface="Arial"/>
                <a:cs typeface="Arial"/>
              </a:rPr>
              <a:t>q</a:t>
            </a:r>
            <a:r>
              <a:rPr sz="2400" spc="-21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2400" spc="-135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7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20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2400" spc="-30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spc="-22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2400" spc="-75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2400" spc="-114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14" dirty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sz="24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000000"/>
                </a:solidFill>
                <a:latin typeface="Arial"/>
                <a:cs typeface="Arial"/>
              </a:rPr>
              <a:t>ti</a:t>
            </a:r>
            <a:r>
              <a:rPr sz="2400" spc="-13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spc="-30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2400" spc="-15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2400" spc="-14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24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2400" spc="-135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0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spc="-220" dirty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r>
              <a:rPr sz="2400" spc="-15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2400" spc="-16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2400" spc="-30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2400" spc="-1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30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2400" spc="-1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165" dirty="0">
                <a:solidFill>
                  <a:srgbClr val="000000"/>
                </a:solidFill>
                <a:latin typeface="Arial"/>
                <a:cs typeface="Arial"/>
              </a:rPr>
              <a:t>ó</a:t>
            </a:r>
            <a:r>
              <a:rPr sz="2400" spc="-19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24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000000"/>
                </a:solidFill>
                <a:latin typeface="Arial"/>
                <a:cs typeface="Arial"/>
              </a:rPr>
              <a:t>tel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spc="-245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2400" spc="-1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29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2400" spc="-1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175" dirty="0">
                <a:solidFill>
                  <a:srgbClr val="000000"/>
                </a:solidFill>
                <a:latin typeface="Arial"/>
                <a:cs typeface="Arial"/>
              </a:rPr>
              <a:t>ó</a:t>
            </a:r>
            <a:r>
              <a:rPr sz="2400" spc="-19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24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40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000000"/>
                </a:solidFill>
                <a:latin typeface="Arial"/>
                <a:cs typeface="Arial"/>
              </a:rPr>
              <a:t>ot</a:t>
            </a:r>
            <a:r>
              <a:rPr sz="2400" spc="-90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z="2400" spc="-18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28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2400" spc="-17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22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2400" spc="-45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2400" spc="-18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110" dirty="0">
                <a:solidFill>
                  <a:srgbClr val="000000"/>
                </a:solidFill>
                <a:latin typeface="Arial"/>
                <a:cs typeface="Arial"/>
              </a:rPr>
              <a:t>ll</a:t>
            </a:r>
            <a:r>
              <a:rPr sz="2400" spc="-18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190" dirty="0">
                <a:solidFill>
                  <a:srgbClr val="000000"/>
                </a:solidFill>
                <a:latin typeface="Arial"/>
                <a:cs typeface="Arial"/>
              </a:rPr>
              <a:t>s  </a:t>
            </a:r>
            <a:r>
              <a:rPr sz="2400" spc="-200" dirty="0">
                <a:solidFill>
                  <a:srgbClr val="000000"/>
                </a:solidFill>
                <a:latin typeface="Arial"/>
                <a:cs typeface="Arial"/>
              </a:rPr>
              <a:t>disminuyen</a:t>
            </a:r>
            <a:r>
              <a:rPr sz="24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85" dirty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90" dirty="0">
                <a:solidFill>
                  <a:srgbClr val="000000"/>
                </a:solidFill>
                <a:latin typeface="Arial"/>
                <a:cs typeface="Arial"/>
              </a:rPr>
              <a:t>puntuaciones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65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30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24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00" dirty="0">
                <a:solidFill>
                  <a:srgbClr val="000000"/>
                </a:solidFill>
                <a:latin typeface="Arial"/>
                <a:cs typeface="Arial"/>
              </a:rPr>
              <a:t>escala</a:t>
            </a:r>
            <a:r>
              <a:rPr sz="24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3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lenguaje</a:t>
            </a:r>
            <a:r>
              <a:rPr sz="24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45" dirty="0">
                <a:solidFill>
                  <a:srgbClr val="000000"/>
                </a:solidFill>
                <a:latin typeface="Arial"/>
                <a:cs typeface="Arial"/>
              </a:rPr>
              <a:t>(línea</a:t>
            </a:r>
            <a:r>
              <a:rPr sz="24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negra)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22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23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2400" spc="-90" dirty="0">
                <a:solidFill>
                  <a:srgbClr val="000000"/>
                </a:solidFill>
                <a:latin typeface="Arial"/>
                <a:cs typeface="Arial"/>
              </a:rPr>
              <a:t>í</a:t>
            </a:r>
            <a:r>
              <a:rPr sz="24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9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2400" spc="-16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2400" spc="-29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2400" spc="-14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24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65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2400" spc="-16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9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2400" spc="-130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g</a:t>
            </a:r>
            <a:r>
              <a:rPr sz="2400" spc="-22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2400" spc="-105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35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2400" spc="-114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235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14" dirty="0">
                <a:solidFill>
                  <a:srgbClr val="000000"/>
                </a:solidFill>
                <a:latin typeface="Arial"/>
                <a:cs typeface="Arial"/>
              </a:rPr>
              <a:t>(l</a:t>
            </a:r>
            <a:r>
              <a:rPr sz="2400" spc="-125" dirty="0">
                <a:solidFill>
                  <a:srgbClr val="000000"/>
                </a:solidFill>
                <a:latin typeface="Arial"/>
                <a:cs typeface="Arial"/>
              </a:rPr>
              <a:t>í</a:t>
            </a:r>
            <a:r>
              <a:rPr sz="2400" spc="-21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2400" spc="-160" dirty="0">
                <a:solidFill>
                  <a:srgbClr val="000000"/>
                </a:solidFill>
                <a:latin typeface="Arial"/>
                <a:cs typeface="Arial"/>
              </a:rPr>
              <a:t>ea</a:t>
            </a:r>
            <a:r>
              <a:rPr sz="24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000000"/>
                </a:solidFill>
                <a:latin typeface="Arial"/>
                <a:cs typeface="Arial"/>
              </a:rPr>
              <a:t>g</a:t>
            </a:r>
            <a:r>
              <a:rPr sz="2400" spc="-120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z="2400" spc="-10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400" spc="-29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2400" spc="-16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r>
              <a:rPr sz="2400" spc="-12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B35FB72-EBB6-0A4E-ECA4-47F783BC19E7}"/>
              </a:ext>
            </a:extLst>
          </p:cNvPr>
          <p:cNvSpPr txBox="1"/>
          <p:nvPr/>
        </p:nvSpPr>
        <p:spPr>
          <a:xfrm>
            <a:off x="2056073" y="4089372"/>
            <a:ext cx="42799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+mn-lt"/>
                <a:cs typeface="Calibri"/>
              </a:rPr>
              <a:t>Existe </a:t>
            </a:r>
            <a:r>
              <a:rPr sz="2400" b="1" spc="-5" dirty="0">
                <a:latin typeface="+mn-lt"/>
                <a:cs typeface="Calibri"/>
              </a:rPr>
              <a:t>una </a:t>
            </a:r>
            <a:r>
              <a:rPr sz="2400" b="1" spc="-15" dirty="0">
                <a:latin typeface="+mn-lt"/>
                <a:cs typeface="Calibri"/>
              </a:rPr>
              <a:t>clara </a:t>
            </a:r>
            <a:r>
              <a:rPr sz="2400" b="1" spc="-5" dirty="0">
                <a:latin typeface="+mn-lt"/>
                <a:cs typeface="Calibri"/>
              </a:rPr>
              <a:t>relación </a:t>
            </a:r>
            <a:r>
              <a:rPr sz="2400" b="1" spc="-15" dirty="0">
                <a:latin typeface="+mn-lt"/>
                <a:cs typeface="Calibri"/>
              </a:rPr>
              <a:t>entre </a:t>
            </a:r>
            <a:r>
              <a:rPr sz="2400" b="1" spc="-5" dirty="0">
                <a:latin typeface="+mn-lt"/>
                <a:cs typeface="Calibri"/>
              </a:rPr>
              <a:t>el </a:t>
            </a:r>
            <a:r>
              <a:rPr sz="2400" b="1" dirty="0">
                <a:latin typeface="+mn-lt"/>
                <a:cs typeface="Calibri"/>
              </a:rPr>
              <a:t> uso</a:t>
            </a:r>
            <a:r>
              <a:rPr sz="2400" b="1" spc="-5" dirty="0">
                <a:latin typeface="+mn-lt"/>
                <a:cs typeface="Calibri"/>
              </a:rPr>
              <a:t> de</a:t>
            </a:r>
            <a:r>
              <a:rPr sz="2400" b="1" spc="-10" dirty="0">
                <a:latin typeface="+mn-lt"/>
                <a:cs typeface="Calibri"/>
              </a:rPr>
              <a:t> pantallas</a:t>
            </a:r>
            <a:r>
              <a:rPr sz="2400" b="1" dirty="0">
                <a:latin typeface="+mn-lt"/>
                <a:cs typeface="Calibri"/>
              </a:rPr>
              <a:t> desde</a:t>
            </a:r>
            <a:r>
              <a:rPr sz="2400" b="1" spc="5" dirty="0">
                <a:latin typeface="+mn-lt"/>
                <a:cs typeface="Calibri"/>
              </a:rPr>
              <a:t> </a:t>
            </a:r>
            <a:r>
              <a:rPr sz="2400" b="1" spc="-5" dirty="0">
                <a:latin typeface="+mn-lt"/>
                <a:cs typeface="Calibri"/>
              </a:rPr>
              <a:t>muy </a:t>
            </a:r>
            <a:r>
              <a:rPr sz="2400" b="1" dirty="0">
                <a:latin typeface="+mn-lt"/>
                <a:cs typeface="Calibri"/>
              </a:rPr>
              <a:t> </a:t>
            </a:r>
            <a:r>
              <a:rPr sz="2400" b="1" spc="-5" dirty="0">
                <a:latin typeface="+mn-lt"/>
                <a:cs typeface="Calibri"/>
              </a:rPr>
              <a:t>pequeños </a:t>
            </a:r>
            <a:r>
              <a:rPr sz="2400" b="1" spc="-15" dirty="0">
                <a:latin typeface="+mn-lt"/>
                <a:cs typeface="Calibri"/>
              </a:rPr>
              <a:t>(antes </a:t>
            </a:r>
            <a:r>
              <a:rPr sz="2400" b="1" dirty="0">
                <a:latin typeface="+mn-lt"/>
                <a:cs typeface="Calibri"/>
              </a:rPr>
              <a:t>de los 24 meses) </a:t>
            </a:r>
            <a:r>
              <a:rPr sz="2400" b="1" spc="-530" dirty="0">
                <a:latin typeface="+mn-lt"/>
                <a:cs typeface="Calibri"/>
              </a:rPr>
              <a:t> </a:t>
            </a:r>
            <a:r>
              <a:rPr sz="2400" b="1" dirty="0">
                <a:latin typeface="+mn-lt"/>
                <a:cs typeface="Calibri"/>
              </a:rPr>
              <a:t>y los </a:t>
            </a:r>
            <a:r>
              <a:rPr sz="2400" b="1" spc="-5" dirty="0">
                <a:latin typeface="+mn-lt"/>
                <a:cs typeface="Calibri"/>
              </a:rPr>
              <a:t>problemas en el desarrollo </a:t>
            </a:r>
            <a:r>
              <a:rPr sz="2400" b="1" dirty="0">
                <a:latin typeface="+mn-lt"/>
                <a:cs typeface="Calibri"/>
              </a:rPr>
              <a:t> del</a:t>
            </a:r>
            <a:r>
              <a:rPr sz="2400" b="1" spc="-5" dirty="0">
                <a:latin typeface="+mn-lt"/>
                <a:cs typeface="Calibri"/>
              </a:rPr>
              <a:t> </a:t>
            </a:r>
            <a:r>
              <a:rPr sz="2400" b="1" spc="-10" dirty="0">
                <a:latin typeface="+mn-lt"/>
                <a:cs typeface="Calibri"/>
              </a:rPr>
              <a:t>lenguaje.</a:t>
            </a:r>
            <a:endParaRPr sz="2400" dirty="0">
              <a:latin typeface="+mn-lt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F265FDB-E029-2195-3BCE-652BF2AEB3F2}"/>
              </a:ext>
            </a:extLst>
          </p:cNvPr>
          <p:cNvSpPr txBox="1"/>
          <p:nvPr/>
        </p:nvSpPr>
        <p:spPr>
          <a:xfrm>
            <a:off x="1259726" y="7991681"/>
            <a:ext cx="5872594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+mn-lt"/>
                <a:cs typeface="Calibri"/>
              </a:rPr>
              <a:t>Arch Pediatr </a:t>
            </a:r>
            <a:r>
              <a:rPr sz="1800" dirty="0">
                <a:latin typeface="+mn-lt"/>
                <a:cs typeface="Calibri"/>
              </a:rPr>
              <a:t>Adolesc Med. 2010 </a:t>
            </a:r>
            <a:r>
              <a:rPr sz="1800" spc="-5" dirty="0">
                <a:latin typeface="+mn-lt"/>
                <a:cs typeface="Calibri"/>
              </a:rPr>
              <a:t>Dec;164(12):1105- </a:t>
            </a:r>
            <a:r>
              <a:rPr sz="1800" spc="-395" dirty="0">
                <a:latin typeface="+mn-lt"/>
                <a:cs typeface="Calibri"/>
              </a:rPr>
              <a:t> </a:t>
            </a:r>
            <a:r>
              <a:rPr sz="1800" dirty="0">
                <a:latin typeface="+mn-lt"/>
                <a:cs typeface="Calibri"/>
              </a:rPr>
              <a:t>11.</a:t>
            </a:r>
            <a:r>
              <a:rPr sz="1800" spc="-5" dirty="0">
                <a:latin typeface="+mn-lt"/>
                <a:cs typeface="Calibri"/>
              </a:rPr>
              <a:t> doi:</a:t>
            </a:r>
            <a:r>
              <a:rPr sz="1800" spc="15" dirty="0">
                <a:latin typeface="+mn-lt"/>
                <a:cs typeface="Calibri"/>
              </a:rPr>
              <a:t> </a:t>
            </a:r>
            <a:r>
              <a:rPr sz="1800" spc="-5" dirty="0">
                <a:latin typeface="+mn-lt"/>
                <a:cs typeface="Calibri"/>
              </a:rPr>
              <a:t>10.1001/archpediatrics.2010.235.</a:t>
            </a:r>
            <a:endParaRPr sz="1800" dirty="0">
              <a:latin typeface="+mn-lt"/>
              <a:cs typeface="Calibri"/>
            </a:endParaRPr>
          </a:p>
          <a:p>
            <a:pPr marL="12700" marR="113030">
              <a:lnSpc>
                <a:spcPct val="100000"/>
              </a:lnSpc>
            </a:pPr>
            <a:r>
              <a:rPr sz="1800" spc="-10" dirty="0">
                <a:latin typeface="+mn-lt"/>
                <a:cs typeface="Calibri"/>
              </a:rPr>
              <a:t>Infant </a:t>
            </a:r>
            <a:r>
              <a:rPr sz="1800" dirty="0">
                <a:latin typeface="+mn-lt"/>
                <a:cs typeface="Calibri"/>
              </a:rPr>
              <a:t>media</a:t>
            </a:r>
            <a:r>
              <a:rPr sz="1800" spc="-5" dirty="0">
                <a:latin typeface="+mn-lt"/>
                <a:cs typeface="Calibri"/>
              </a:rPr>
              <a:t> </a:t>
            </a:r>
            <a:r>
              <a:rPr sz="1800" spc="-10" dirty="0">
                <a:latin typeface="+mn-lt"/>
                <a:cs typeface="Calibri"/>
              </a:rPr>
              <a:t>exposure</a:t>
            </a:r>
            <a:r>
              <a:rPr sz="1800" spc="5" dirty="0">
                <a:latin typeface="+mn-lt"/>
                <a:cs typeface="Calibri"/>
              </a:rPr>
              <a:t> </a:t>
            </a:r>
            <a:r>
              <a:rPr sz="1800" dirty="0">
                <a:latin typeface="+mn-lt"/>
                <a:cs typeface="Calibri"/>
              </a:rPr>
              <a:t>and</a:t>
            </a:r>
            <a:r>
              <a:rPr sz="1800" spc="10" dirty="0">
                <a:latin typeface="+mn-lt"/>
                <a:cs typeface="Calibri"/>
              </a:rPr>
              <a:t> </a:t>
            </a:r>
            <a:r>
              <a:rPr sz="1800" spc="-10" dirty="0">
                <a:latin typeface="+mn-lt"/>
                <a:cs typeface="Calibri"/>
              </a:rPr>
              <a:t>toddler</a:t>
            </a:r>
            <a:r>
              <a:rPr sz="1800" spc="-5" dirty="0">
                <a:latin typeface="+mn-lt"/>
                <a:cs typeface="Calibri"/>
              </a:rPr>
              <a:t> development. </a:t>
            </a:r>
            <a:r>
              <a:rPr sz="1800" dirty="0">
                <a:latin typeface="+mn-lt"/>
                <a:cs typeface="Calibri"/>
              </a:rPr>
              <a:t> </a:t>
            </a:r>
            <a:r>
              <a:rPr sz="1800" spc="-20" dirty="0">
                <a:latin typeface="+mn-lt"/>
                <a:cs typeface="Calibri"/>
              </a:rPr>
              <a:t>Tomopoulos</a:t>
            </a:r>
            <a:r>
              <a:rPr sz="1800" spc="-5" dirty="0">
                <a:latin typeface="+mn-lt"/>
                <a:cs typeface="Calibri"/>
              </a:rPr>
              <a:t> S1, </a:t>
            </a:r>
            <a:r>
              <a:rPr sz="1800" spc="-15" dirty="0">
                <a:latin typeface="+mn-lt"/>
                <a:cs typeface="Calibri"/>
              </a:rPr>
              <a:t>Dreyer</a:t>
            </a:r>
            <a:r>
              <a:rPr sz="1800" spc="5" dirty="0">
                <a:latin typeface="+mn-lt"/>
                <a:cs typeface="Calibri"/>
              </a:rPr>
              <a:t> </a:t>
            </a:r>
            <a:r>
              <a:rPr sz="1800" spc="-80" dirty="0">
                <a:latin typeface="+mn-lt"/>
                <a:cs typeface="Calibri"/>
              </a:rPr>
              <a:t>BP,</a:t>
            </a:r>
            <a:r>
              <a:rPr sz="1800" spc="10" dirty="0">
                <a:latin typeface="+mn-lt"/>
                <a:cs typeface="Calibri"/>
              </a:rPr>
              <a:t> </a:t>
            </a:r>
            <a:r>
              <a:rPr sz="1800" spc="-5" dirty="0">
                <a:latin typeface="+mn-lt"/>
                <a:cs typeface="Calibri"/>
              </a:rPr>
              <a:t>Berkule S,</a:t>
            </a:r>
            <a:r>
              <a:rPr sz="1800" spc="5" dirty="0">
                <a:latin typeface="+mn-lt"/>
                <a:cs typeface="Calibri"/>
              </a:rPr>
              <a:t> </a:t>
            </a:r>
            <a:r>
              <a:rPr sz="1800" spc="-5" dirty="0">
                <a:latin typeface="+mn-lt"/>
                <a:cs typeface="Calibri"/>
              </a:rPr>
              <a:t>Fierman</a:t>
            </a:r>
            <a:r>
              <a:rPr sz="1800" dirty="0">
                <a:latin typeface="+mn-lt"/>
                <a:cs typeface="Calibri"/>
              </a:rPr>
              <a:t> AH, </a:t>
            </a:r>
            <a:r>
              <a:rPr sz="1800" spc="-390" dirty="0">
                <a:latin typeface="+mn-lt"/>
                <a:cs typeface="Calibri"/>
              </a:rPr>
              <a:t> </a:t>
            </a:r>
            <a:r>
              <a:rPr sz="1800" spc="-10" dirty="0">
                <a:latin typeface="+mn-lt"/>
                <a:cs typeface="Calibri"/>
              </a:rPr>
              <a:t>Brockmeyer</a:t>
            </a:r>
            <a:r>
              <a:rPr sz="1800" spc="-20" dirty="0">
                <a:latin typeface="+mn-lt"/>
                <a:cs typeface="Calibri"/>
              </a:rPr>
              <a:t> </a:t>
            </a:r>
            <a:r>
              <a:rPr sz="1800" spc="-10" dirty="0">
                <a:latin typeface="+mn-lt"/>
                <a:cs typeface="Calibri"/>
              </a:rPr>
              <a:t>C,</a:t>
            </a:r>
            <a:r>
              <a:rPr sz="1800" spc="15" dirty="0">
                <a:latin typeface="+mn-lt"/>
                <a:cs typeface="Calibri"/>
              </a:rPr>
              <a:t> </a:t>
            </a:r>
            <a:r>
              <a:rPr sz="1800" dirty="0">
                <a:latin typeface="+mn-lt"/>
                <a:cs typeface="Calibri"/>
              </a:rPr>
              <a:t>Mendelsohn</a:t>
            </a:r>
            <a:r>
              <a:rPr sz="1800" spc="10" dirty="0">
                <a:latin typeface="+mn-lt"/>
                <a:cs typeface="Calibri"/>
              </a:rPr>
              <a:t> </a:t>
            </a:r>
            <a:r>
              <a:rPr sz="1800" dirty="0">
                <a:latin typeface="+mn-lt"/>
                <a:cs typeface="Calibri"/>
              </a:rPr>
              <a:t>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27775f8ff9f_0_101"/>
          <p:cNvSpPr txBox="1"/>
          <p:nvPr/>
        </p:nvSpPr>
        <p:spPr>
          <a:xfrm>
            <a:off x="1714500" y="2608225"/>
            <a:ext cx="1050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5DE2E7A1-884F-79EB-739E-7144C9727F4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3405" y="2201925"/>
            <a:ext cx="5325431" cy="6640731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2C7FD207-9B55-79FF-78BF-342A2E2941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859520" y="2886670"/>
            <a:ext cx="8800310" cy="3032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pc="-35" dirty="0">
                <a:latin typeface="+mn-lt"/>
              </a:rPr>
              <a:t>Argentina</a:t>
            </a:r>
            <a:r>
              <a:rPr spc="-100" dirty="0">
                <a:latin typeface="+mn-lt"/>
              </a:rPr>
              <a:t>: </a:t>
            </a:r>
            <a:r>
              <a:rPr spc="-125" dirty="0">
                <a:latin typeface="+mn-lt"/>
              </a:rPr>
              <a:t>Roxana </a:t>
            </a:r>
            <a:r>
              <a:rPr spc="-50" dirty="0" err="1">
                <a:latin typeface="+mn-lt"/>
              </a:rPr>
              <a:t>Morduchowicz</a:t>
            </a:r>
            <a:r>
              <a:rPr lang="es-ES" spc="-50" dirty="0">
                <a:latin typeface="+mn-lt"/>
              </a:rPr>
              <a:t>**</a:t>
            </a:r>
            <a:r>
              <a:rPr spc="-50" dirty="0">
                <a:latin typeface="+mn-lt"/>
              </a:rPr>
              <a:t>, </a:t>
            </a:r>
            <a:r>
              <a:rPr spc="-95" dirty="0">
                <a:latin typeface="+mn-lt"/>
              </a:rPr>
              <a:t>Encuesta </a:t>
            </a:r>
            <a:r>
              <a:rPr spc="-60" dirty="0">
                <a:latin typeface="+mn-lt"/>
              </a:rPr>
              <a:t>realizada </a:t>
            </a:r>
            <a:r>
              <a:rPr spc="-55" dirty="0">
                <a:latin typeface="+mn-lt"/>
              </a:rPr>
              <a:t> </a:t>
            </a:r>
            <a:r>
              <a:rPr spc="-45" dirty="0">
                <a:latin typeface="+mn-lt"/>
              </a:rPr>
              <a:t>sobre </a:t>
            </a:r>
            <a:r>
              <a:rPr spc="95" dirty="0">
                <a:latin typeface="+mn-lt"/>
              </a:rPr>
              <a:t>1800 </a:t>
            </a:r>
            <a:r>
              <a:rPr spc="-70" dirty="0">
                <a:latin typeface="+mn-lt"/>
              </a:rPr>
              <a:t>chicos </a:t>
            </a:r>
            <a:r>
              <a:rPr spc="-50" dirty="0">
                <a:latin typeface="+mn-lt"/>
              </a:rPr>
              <a:t>de </a:t>
            </a:r>
            <a:r>
              <a:rPr spc="-95" dirty="0">
                <a:latin typeface="+mn-lt"/>
              </a:rPr>
              <a:t>escuelas </a:t>
            </a:r>
            <a:r>
              <a:rPr spc="-45" dirty="0">
                <a:latin typeface="+mn-lt"/>
              </a:rPr>
              <a:t>públicas </a:t>
            </a:r>
            <a:r>
              <a:rPr spc="-85" dirty="0">
                <a:latin typeface="+mn-lt"/>
              </a:rPr>
              <a:t>y </a:t>
            </a:r>
            <a:r>
              <a:rPr spc="-55" dirty="0">
                <a:latin typeface="+mn-lt"/>
              </a:rPr>
              <a:t>privadas </a:t>
            </a:r>
            <a:r>
              <a:rPr spc="-50" dirty="0">
                <a:latin typeface="+mn-lt"/>
              </a:rPr>
              <a:t>de </a:t>
            </a:r>
            <a:r>
              <a:rPr spc="-45" dirty="0">
                <a:latin typeface="+mn-lt"/>
              </a:rPr>
              <a:t> </a:t>
            </a:r>
            <a:r>
              <a:rPr spc="20" dirty="0">
                <a:latin typeface="+mn-lt"/>
              </a:rPr>
              <a:t>todo</a:t>
            </a:r>
            <a:r>
              <a:rPr spc="45" dirty="0">
                <a:latin typeface="+mn-lt"/>
              </a:rPr>
              <a:t> </a:t>
            </a:r>
            <a:r>
              <a:rPr spc="-45" dirty="0" err="1">
                <a:latin typeface="+mn-lt"/>
              </a:rPr>
              <a:t>el</a:t>
            </a:r>
            <a:r>
              <a:rPr spc="60" dirty="0">
                <a:latin typeface="+mn-lt"/>
              </a:rPr>
              <a:t> </a:t>
            </a:r>
            <a:r>
              <a:rPr spc="-55" dirty="0" err="1">
                <a:latin typeface="+mn-lt"/>
              </a:rPr>
              <a:t>país</a:t>
            </a:r>
            <a:r>
              <a:rPr lang="es-ES" spc="-55" dirty="0">
                <a:latin typeface="+mn-lt"/>
              </a:rPr>
              <a:t>.</a:t>
            </a:r>
            <a:endParaRPr spc="-55" dirty="0">
              <a:latin typeface="+mn-lt"/>
            </a:endParaRPr>
          </a:p>
          <a:p>
            <a:pPr marL="12700" marR="238125" algn="just">
              <a:lnSpc>
                <a:spcPct val="100000"/>
              </a:lnSpc>
            </a:pPr>
            <a:r>
              <a:rPr spc="-95" dirty="0">
                <a:latin typeface="+mn-lt"/>
              </a:rPr>
              <a:t>Chicos </a:t>
            </a:r>
            <a:r>
              <a:rPr spc="-35" dirty="0">
                <a:latin typeface="+mn-lt"/>
              </a:rPr>
              <a:t>entre </a:t>
            </a:r>
            <a:r>
              <a:rPr spc="95" dirty="0">
                <a:latin typeface="+mn-lt"/>
              </a:rPr>
              <a:t>14 </a:t>
            </a:r>
            <a:r>
              <a:rPr spc="-85" dirty="0">
                <a:latin typeface="+mn-lt"/>
              </a:rPr>
              <a:t>y </a:t>
            </a:r>
            <a:r>
              <a:rPr spc="95" dirty="0">
                <a:latin typeface="+mn-lt"/>
              </a:rPr>
              <a:t>18 </a:t>
            </a:r>
            <a:r>
              <a:rPr spc="-85" dirty="0">
                <a:latin typeface="+mn-lt"/>
              </a:rPr>
              <a:t>años </a:t>
            </a:r>
            <a:r>
              <a:rPr spc="-50" dirty="0">
                <a:latin typeface="+mn-lt"/>
              </a:rPr>
              <a:t>dice que </a:t>
            </a:r>
            <a:r>
              <a:rPr spc="-45" dirty="0">
                <a:latin typeface="+mn-lt"/>
              </a:rPr>
              <a:t>el </a:t>
            </a:r>
            <a:r>
              <a:rPr spc="75" dirty="0">
                <a:latin typeface="+mn-lt"/>
              </a:rPr>
              <a:t>40% </a:t>
            </a:r>
            <a:r>
              <a:rPr spc="-70" dirty="0">
                <a:latin typeface="+mn-lt"/>
              </a:rPr>
              <a:t>está </a:t>
            </a:r>
            <a:r>
              <a:rPr spc="-65" dirty="0">
                <a:latin typeface="+mn-lt"/>
              </a:rPr>
              <a:t> </a:t>
            </a:r>
            <a:r>
              <a:rPr spc="-50" dirty="0">
                <a:latin typeface="+mn-lt"/>
              </a:rPr>
              <a:t>conectado </a:t>
            </a:r>
            <a:r>
              <a:rPr spc="-70" dirty="0">
                <a:latin typeface="+mn-lt"/>
              </a:rPr>
              <a:t>hasta </a:t>
            </a:r>
            <a:r>
              <a:rPr spc="-50" dirty="0">
                <a:latin typeface="+mn-lt"/>
              </a:rPr>
              <a:t>que </a:t>
            </a:r>
            <a:r>
              <a:rPr spc="-120" dirty="0">
                <a:latin typeface="+mn-lt"/>
              </a:rPr>
              <a:t>se </a:t>
            </a:r>
            <a:r>
              <a:rPr spc="-100" dirty="0">
                <a:latin typeface="+mn-lt"/>
              </a:rPr>
              <a:t>va </a:t>
            </a:r>
            <a:r>
              <a:rPr spc="-130" dirty="0">
                <a:latin typeface="+mn-lt"/>
              </a:rPr>
              <a:t>a </a:t>
            </a:r>
            <a:r>
              <a:rPr spc="-25" dirty="0">
                <a:latin typeface="+mn-lt"/>
              </a:rPr>
              <a:t>dormir; </a:t>
            </a:r>
            <a:r>
              <a:rPr spc="-45" dirty="0">
                <a:latin typeface="+mn-lt"/>
              </a:rPr>
              <a:t>el </a:t>
            </a:r>
            <a:r>
              <a:rPr spc="30" dirty="0">
                <a:latin typeface="+mn-lt"/>
              </a:rPr>
              <a:t>30%, </a:t>
            </a:r>
            <a:r>
              <a:rPr spc="-80" dirty="0">
                <a:latin typeface="+mn-lt"/>
              </a:rPr>
              <a:t>las </a:t>
            </a:r>
            <a:r>
              <a:rPr spc="95" dirty="0">
                <a:latin typeface="+mn-lt"/>
              </a:rPr>
              <a:t>24 </a:t>
            </a:r>
            <a:r>
              <a:rPr spc="100" dirty="0">
                <a:latin typeface="+mn-lt"/>
              </a:rPr>
              <a:t> </a:t>
            </a:r>
            <a:r>
              <a:rPr spc="-60" dirty="0">
                <a:latin typeface="+mn-lt"/>
              </a:rPr>
              <a:t>horas</a:t>
            </a:r>
            <a:r>
              <a:rPr lang="es-ES" spc="-60" dirty="0">
                <a:latin typeface="+mn-lt"/>
              </a:rPr>
              <a:t>.</a:t>
            </a:r>
            <a:endParaRPr spc="-60" dirty="0">
              <a:latin typeface="+mn-lt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5F15F2C-FBEB-3BF8-C037-9085B4752630}"/>
              </a:ext>
            </a:extLst>
          </p:cNvPr>
          <p:cNvSpPr txBox="1"/>
          <p:nvPr/>
        </p:nvSpPr>
        <p:spPr>
          <a:xfrm>
            <a:off x="9142950" y="6244627"/>
            <a:ext cx="5928995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25" dirty="0">
                <a:latin typeface="+mn-lt"/>
                <a:cs typeface="Microsoft Sans Serif"/>
              </a:rPr>
              <a:t>Si</a:t>
            </a:r>
            <a:r>
              <a:rPr sz="2000" spc="55" dirty="0">
                <a:latin typeface="+mn-lt"/>
                <a:cs typeface="Microsoft Sans Serif"/>
              </a:rPr>
              <a:t> </a:t>
            </a:r>
            <a:r>
              <a:rPr sz="2000" spc="-30" dirty="0">
                <a:latin typeface="+mn-lt"/>
                <a:cs typeface="Microsoft Sans Serif"/>
              </a:rPr>
              <a:t>bien</a:t>
            </a:r>
            <a:r>
              <a:rPr sz="2000" spc="45" dirty="0">
                <a:latin typeface="+mn-lt"/>
                <a:cs typeface="Microsoft Sans Serif"/>
              </a:rPr>
              <a:t> </a:t>
            </a:r>
            <a:r>
              <a:rPr sz="2000" spc="-80" dirty="0">
                <a:latin typeface="+mn-lt"/>
                <a:cs typeface="Microsoft Sans Serif"/>
              </a:rPr>
              <a:t>las</a:t>
            </a:r>
            <a:r>
              <a:rPr sz="2000" spc="50" dirty="0">
                <a:latin typeface="+mn-lt"/>
                <a:cs typeface="Microsoft Sans Serif"/>
              </a:rPr>
              <a:t> </a:t>
            </a:r>
            <a:r>
              <a:rPr sz="2000" spc="-65" dirty="0">
                <a:latin typeface="+mn-lt"/>
                <a:cs typeface="Microsoft Sans Serif"/>
              </a:rPr>
              <a:t>redes</a:t>
            </a:r>
            <a:r>
              <a:rPr sz="2000" spc="55" dirty="0">
                <a:latin typeface="+mn-lt"/>
                <a:cs typeface="Microsoft Sans Serif"/>
              </a:rPr>
              <a:t> </a:t>
            </a:r>
            <a:r>
              <a:rPr sz="2000" spc="-75" dirty="0">
                <a:latin typeface="+mn-lt"/>
                <a:cs typeface="Microsoft Sans Serif"/>
              </a:rPr>
              <a:t>sociales</a:t>
            </a:r>
            <a:r>
              <a:rPr sz="2000" spc="30" dirty="0">
                <a:latin typeface="+mn-lt"/>
                <a:cs typeface="Microsoft Sans Serif"/>
              </a:rPr>
              <a:t> </a:t>
            </a:r>
            <a:r>
              <a:rPr sz="2000" spc="-65" dirty="0">
                <a:latin typeface="+mn-lt"/>
                <a:cs typeface="Microsoft Sans Serif"/>
              </a:rPr>
              <a:t>son</a:t>
            </a:r>
            <a:r>
              <a:rPr sz="2000" spc="55" dirty="0">
                <a:latin typeface="+mn-lt"/>
                <a:cs typeface="Microsoft Sans Serif"/>
              </a:rPr>
              <a:t> </a:t>
            </a:r>
            <a:r>
              <a:rPr sz="2000" spc="-55" dirty="0">
                <a:latin typeface="+mn-lt"/>
                <a:cs typeface="Microsoft Sans Serif"/>
              </a:rPr>
              <a:t>la</a:t>
            </a:r>
            <a:r>
              <a:rPr sz="2000" spc="60" dirty="0">
                <a:latin typeface="+mn-lt"/>
                <a:cs typeface="Microsoft Sans Serif"/>
              </a:rPr>
              <a:t> </a:t>
            </a:r>
            <a:r>
              <a:rPr sz="2000" spc="-25" dirty="0">
                <a:latin typeface="+mn-lt"/>
                <a:cs typeface="Microsoft Sans Serif"/>
              </a:rPr>
              <a:t>principal</a:t>
            </a:r>
            <a:r>
              <a:rPr sz="2000" spc="25" dirty="0">
                <a:latin typeface="+mn-lt"/>
                <a:cs typeface="Microsoft Sans Serif"/>
              </a:rPr>
              <a:t> </a:t>
            </a:r>
            <a:r>
              <a:rPr sz="2000" spc="-35" dirty="0">
                <a:latin typeface="+mn-lt"/>
                <a:cs typeface="Microsoft Sans Serif"/>
              </a:rPr>
              <a:t>actividad </a:t>
            </a:r>
            <a:r>
              <a:rPr sz="2000" spc="-30" dirty="0">
                <a:latin typeface="+mn-lt"/>
                <a:cs typeface="Microsoft Sans Serif"/>
              </a:rPr>
              <a:t> </a:t>
            </a:r>
            <a:r>
              <a:rPr sz="2000" spc="-5" dirty="0">
                <a:latin typeface="+mn-lt"/>
                <a:cs typeface="Microsoft Sans Serif"/>
              </a:rPr>
              <a:t>(90%)</a:t>
            </a:r>
            <a:r>
              <a:rPr sz="2000" spc="65" dirty="0">
                <a:latin typeface="+mn-lt"/>
                <a:cs typeface="Microsoft Sans Serif"/>
              </a:rPr>
              <a:t> </a:t>
            </a:r>
            <a:r>
              <a:rPr sz="2000" spc="-50" dirty="0">
                <a:latin typeface="+mn-lt"/>
                <a:cs typeface="Microsoft Sans Serif"/>
              </a:rPr>
              <a:t>de</a:t>
            </a:r>
            <a:r>
              <a:rPr sz="2000" spc="60" dirty="0">
                <a:latin typeface="+mn-lt"/>
                <a:cs typeface="Microsoft Sans Serif"/>
              </a:rPr>
              <a:t> </a:t>
            </a:r>
            <a:r>
              <a:rPr sz="2000" spc="-40" dirty="0">
                <a:latin typeface="+mn-lt"/>
                <a:cs typeface="Microsoft Sans Serif"/>
              </a:rPr>
              <a:t>los</a:t>
            </a:r>
            <a:r>
              <a:rPr sz="2000" spc="50" dirty="0">
                <a:latin typeface="+mn-lt"/>
                <a:cs typeface="Microsoft Sans Serif"/>
              </a:rPr>
              <a:t> </a:t>
            </a:r>
            <a:r>
              <a:rPr sz="2000" spc="-65" dirty="0">
                <a:latin typeface="+mn-lt"/>
                <a:cs typeface="Microsoft Sans Serif"/>
              </a:rPr>
              <a:t>adolescente</a:t>
            </a:r>
            <a:r>
              <a:rPr sz="2000" spc="40" dirty="0">
                <a:latin typeface="+mn-lt"/>
                <a:cs typeface="Microsoft Sans Serif"/>
              </a:rPr>
              <a:t> </a:t>
            </a:r>
            <a:r>
              <a:rPr sz="2000" spc="-80" dirty="0">
                <a:latin typeface="+mn-lt"/>
                <a:cs typeface="Microsoft Sans Serif"/>
              </a:rPr>
              <a:t>en</a:t>
            </a:r>
            <a:r>
              <a:rPr sz="2000" spc="65" dirty="0">
                <a:latin typeface="+mn-lt"/>
                <a:cs typeface="Microsoft Sans Serif"/>
              </a:rPr>
              <a:t> </a:t>
            </a:r>
            <a:r>
              <a:rPr sz="2000" spc="-40" dirty="0">
                <a:latin typeface="+mn-lt"/>
                <a:cs typeface="Microsoft Sans Serif"/>
              </a:rPr>
              <a:t>Internet,</a:t>
            </a:r>
            <a:r>
              <a:rPr sz="2000" spc="55" dirty="0">
                <a:latin typeface="+mn-lt"/>
                <a:cs typeface="Microsoft Sans Serif"/>
              </a:rPr>
              <a:t> </a:t>
            </a:r>
            <a:r>
              <a:rPr sz="2000" spc="-45" dirty="0">
                <a:latin typeface="+mn-lt"/>
                <a:cs typeface="Microsoft Sans Serif"/>
              </a:rPr>
              <a:t>el</a:t>
            </a:r>
            <a:r>
              <a:rPr sz="2000" spc="65" dirty="0">
                <a:latin typeface="+mn-lt"/>
                <a:cs typeface="Microsoft Sans Serif"/>
              </a:rPr>
              <a:t> </a:t>
            </a:r>
            <a:r>
              <a:rPr sz="2000" spc="75" dirty="0">
                <a:latin typeface="+mn-lt"/>
                <a:cs typeface="Microsoft Sans Serif"/>
              </a:rPr>
              <a:t>75% </a:t>
            </a:r>
            <a:r>
              <a:rPr sz="2000" spc="-40" dirty="0">
                <a:latin typeface="+mn-lt"/>
                <a:cs typeface="Microsoft Sans Serif"/>
              </a:rPr>
              <a:t>también </a:t>
            </a:r>
            <a:r>
              <a:rPr sz="2000" spc="-520" dirty="0">
                <a:latin typeface="+mn-lt"/>
                <a:cs typeface="Microsoft Sans Serif"/>
              </a:rPr>
              <a:t> </a:t>
            </a:r>
            <a:r>
              <a:rPr sz="2000" spc="-40" dirty="0">
                <a:latin typeface="+mn-lt"/>
                <a:cs typeface="Microsoft Sans Serif"/>
              </a:rPr>
              <a:t>sostuvo </a:t>
            </a:r>
            <a:r>
              <a:rPr sz="2000" spc="-50" dirty="0">
                <a:latin typeface="+mn-lt"/>
                <a:cs typeface="Microsoft Sans Serif"/>
              </a:rPr>
              <a:t>que </a:t>
            </a:r>
            <a:r>
              <a:rPr sz="2000" spc="-105" dirty="0">
                <a:latin typeface="+mn-lt"/>
                <a:cs typeface="Microsoft Sans Serif"/>
              </a:rPr>
              <a:t>escucha</a:t>
            </a:r>
            <a:r>
              <a:rPr sz="2000" spc="-100" dirty="0">
                <a:latin typeface="+mn-lt"/>
                <a:cs typeface="Microsoft Sans Serif"/>
              </a:rPr>
              <a:t> </a:t>
            </a:r>
            <a:r>
              <a:rPr sz="2000" spc="-85" dirty="0">
                <a:latin typeface="+mn-lt"/>
                <a:cs typeface="Microsoft Sans Serif"/>
              </a:rPr>
              <a:t>y</a:t>
            </a:r>
            <a:r>
              <a:rPr sz="2000" spc="-80" dirty="0">
                <a:latin typeface="+mn-lt"/>
                <a:cs typeface="Microsoft Sans Serif"/>
              </a:rPr>
              <a:t> </a:t>
            </a:r>
            <a:r>
              <a:rPr sz="2000" spc="-55" dirty="0">
                <a:latin typeface="+mn-lt"/>
                <a:cs typeface="Microsoft Sans Serif"/>
              </a:rPr>
              <a:t>baja </a:t>
            </a:r>
            <a:r>
              <a:rPr sz="2000" spc="-90" dirty="0">
                <a:latin typeface="+mn-lt"/>
                <a:cs typeface="Microsoft Sans Serif"/>
              </a:rPr>
              <a:t>música,</a:t>
            </a:r>
            <a:r>
              <a:rPr sz="2000" spc="-85" dirty="0">
                <a:latin typeface="+mn-lt"/>
                <a:cs typeface="Microsoft Sans Serif"/>
              </a:rPr>
              <a:t> y</a:t>
            </a:r>
            <a:r>
              <a:rPr sz="2000" spc="-80" dirty="0">
                <a:latin typeface="+mn-lt"/>
                <a:cs typeface="Microsoft Sans Serif"/>
              </a:rPr>
              <a:t> </a:t>
            </a:r>
            <a:r>
              <a:rPr sz="2000" spc="-45" dirty="0">
                <a:latin typeface="+mn-lt"/>
                <a:cs typeface="Microsoft Sans Serif"/>
              </a:rPr>
              <a:t>el </a:t>
            </a:r>
            <a:r>
              <a:rPr sz="2000" spc="75" dirty="0">
                <a:latin typeface="+mn-lt"/>
                <a:cs typeface="Microsoft Sans Serif"/>
              </a:rPr>
              <a:t>30% </a:t>
            </a:r>
            <a:r>
              <a:rPr sz="2000" spc="-50" dirty="0">
                <a:latin typeface="+mn-lt"/>
                <a:cs typeface="Microsoft Sans Serif"/>
              </a:rPr>
              <a:t>que </a:t>
            </a:r>
            <a:r>
              <a:rPr sz="2000" spc="-90" dirty="0">
                <a:latin typeface="+mn-lt"/>
                <a:cs typeface="Microsoft Sans Serif"/>
              </a:rPr>
              <a:t>ve </a:t>
            </a:r>
            <a:r>
              <a:rPr sz="2000" spc="-85" dirty="0">
                <a:latin typeface="+mn-lt"/>
                <a:cs typeface="Microsoft Sans Serif"/>
              </a:rPr>
              <a:t> </a:t>
            </a:r>
            <a:r>
              <a:rPr sz="2000" spc="-70" dirty="0">
                <a:latin typeface="+mn-lt"/>
                <a:cs typeface="Microsoft Sans Serif"/>
              </a:rPr>
              <a:t>series</a:t>
            </a:r>
            <a:endParaRPr sz="2000" dirty="0">
              <a:latin typeface="+mn-lt"/>
              <a:cs typeface="Microsoft Sans Serif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08AFFF5-3361-D801-E900-A494BCA9816E}"/>
              </a:ext>
            </a:extLst>
          </p:cNvPr>
          <p:cNvSpPr txBox="1"/>
          <p:nvPr/>
        </p:nvSpPr>
        <p:spPr>
          <a:xfrm>
            <a:off x="11438977" y="9346772"/>
            <a:ext cx="779153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+mn-lt"/>
                <a:cs typeface="Calibri"/>
              </a:rPr>
              <a:t>http</a:t>
            </a:r>
            <a:r>
              <a:rPr sz="1800" spc="-10" dirty="0">
                <a:latin typeface="+mn-lt"/>
                <a:cs typeface="Calibri"/>
                <a:hlinkClick r:id="rId4"/>
              </a:rPr>
              <a:t>s://w</a:t>
            </a:r>
            <a:r>
              <a:rPr sz="1800" spc="-10" dirty="0">
                <a:latin typeface="+mn-lt"/>
                <a:cs typeface="Calibri"/>
              </a:rPr>
              <a:t>ww</a:t>
            </a:r>
            <a:r>
              <a:rPr sz="1800" spc="-10" dirty="0">
                <a:latin typeface="+mn-lt"/>
                <a:cs typeface="Calibri"/>
                <a:hlinkClick r:id="rId4"/>
              </a:rPr>
              <a:t>.lanacion.com.a</a:t>
            </a:r>
            <a:r>
              <a:rPr sz="1800" spc="-10" dirty="0">
                <a:latin typeface="+mn-lt"/>
                <a:cs typeface="Calibri"/>
              </a:rPr>
              <a:t>r/</a:t>
            </a:r>
            <a:r>
              <a:rPr sz="1800" spc="-10" dirty="0">
                <a:latin typeface="+mn-lt"/>
                <a:cs typeface="Calibri"/>
                <a:hlinkClick r:id="rId4"/>
              </a:rPr>
              <a:t>sociedad/consumos-culturales-</a:t>
            </a:r>
            <a:endParaRPr sz="1800" dirty="0">
              <a:latin typeface="+mn-lt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+mn-lt"/>
                <a:cs typeface="Calibri"/>
              </a:rPr>
              <a:t>el-celular-es-el-centro-de-la-vida-adolescente-nid1931299</a:t>
            </a:r>
            <a:endParaRPr sz="1800" dirty="0">
              <a:latin typeface="+mn-lt"/>
              <a:cs typeface="Calibri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8DEE734-FAC4-07EE-CAEF-849C9FC1B005}"/>
              </a:ext>
            </a:extLst>
          </p:cNvPr>
          <p:cNvSpPr txBox="1"/>
          <p:nvPr/>
        </p:nvSpPr>
        <p:spPr>
          <a:xfrm>
            <a:off x="8264233" y="8842656"/>
            <a:ext cx="9990884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es-ES" sz="1100" spc="-125" dirty="0">
                <a:solidFill>
                  <a:schemeClr val="tx1"/>
                </a:solidFill>
                <a:latin typeface="+mn-lt"/>
                <a:cs typeface="Microsoft Sans Serif"/>
              </a:rPr>
              <a:t>**</a:t>
            </a:r>
            <a:r>
              <a:rPr lang="es-CO" b="0" i="0" u="none" strike="noStrike" dirty="0">
                <a:solidFill>
                  <a:schemeClr val="tx1"/>
                </a:solidFill>
                <a:effectLst/>
                <a:latin typeface="+mn-lt"/>
              </a:rPr>
              <a:t>Especialista en cultura juvenil y en la relación de los niños y los adolescentes con las pantallas e internet, asesoró a los ministerios de educación en América Latina, Europa Oriental, África y Asia sobre la utilización de tecnologías en el ámbito educativo</a:t>
            </a:r>
            <a:endParaRPr sz="1100" dirty="0">
              <a:solidFill>
                <a:schemeClr val="tx1"/>
              </a:solidFill>
              <a:latin typeface="+mn-lt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27775f8ff9f_0_101"/>
          <p:cNvSpPr txBox="1"/>
          <p:nvPr/>
        </p:nvSpPr>
        <p:spPr>
          <a:xfrm>
            <a:off x="1866900" y="2337944"/>
            <a:ext cx="1050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3293E15-5D0C-36C4-EBF5-475570811B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3383" y="2088047"/>
            <a:ext cx="9982249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0" dirty="0">
                <a:solidFill>
                  <a:srgbClr val="4471C4"/>
                </a:solidFill>
                <a:latin typeface="Arial"/>
                <a:cs typeface="Arial"/>
              </a:rPr>
              <a:t>E</a:t>
            </a:r>
            <a:r>
              <a:rPr sz="4000" spc="-110" dirty="0">
                <a:solidFill>
                  <a:srgbClr val="4471C4"/>
                </a:solidFill>
                <a:latin typeface="Arial"/>
                <a:cs typeface="Arial"/>
              </a:rPr>
              <a:t>l</a:t>
            </a:r>
            <a:r>
              <a:rPr sz="4000" spc="20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4000" spc="-245" dirty="0">
                <a:solidFill>
                  <a:srgbClr val="4471C4"/>
                </a:solidFill>
                <a:latin typeface="Arial"/>
                <a:cs typeface="Arial"/>
              </a:rPr>
              <a:t>u</a:t>
            </a:r>
            <a:r>
              <a:rPr sz="4000" spc="-350" dirty="0">
                <a:solidFill>
                  <a:srgbClr val="4471C4"/>
                </a:solidFill>
                <a:latin typeface="Arial"/>
                <a:cs typeface="Arial"/>
              </a:rPr>
              <a:t>s</a:t>
            </a:r>
            <a:r>
              <a:rPr sz="4000" spc="-170" dirty="0">
                <a:solidFill>
                  <a:srgbClr val="4471C4"/>
                </a:solidFill>
                <a:latin typeface="Arial"/>
                <a:cs typeface="Arial"/>
              </a:rPr>
              <a:t>o</a:t>
            </a:r>
            <a:r>
              <a:rPr sz="4000" spc="-20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4000" spc="-235" dirty="0">
                <a:solidFill>
                  <a:srgbClr val="4471C4"/>
                </a:solidFill>
                <a:latin typeface="Arial"/>
                <a:cs typeface="Arial"/>
              </a:rPr>
              <a:t>e</a:t>
            </a:r>
            <a:r>
              <a:rPr sz="4000" spc="-250" dirty="0">
                <a:solidFill>
                  <a:srgbClr val="4471C4"/>
                </a:solidFill>
                <a:latin typeface="Arial"/>
                <a:cs typeface="Arial"/>
              </a:rPr>
              <a:t>x</a:t>
            </a:r>
            <a:r>
              <a:rPr sz="4000" spc="-350" dirty="0">
                <a:solidFill>
                  <a:srgbClr val="4471C4"/>
                </a:solidFill>
                <a:latin typeface="Arial"/>
                <a:cs typeface="Arial"/>
              </a:rPr>
              <a:t>c</a:t>
            </a:r>
            <a:r>
              <a:rPr sz="4000" spc="-180" dirty="0">
                <a:solidFill>
                  <a:srgbClr val="4471C4"/>
                </a:solidFill>
                <a:latin typeface="Arial"/>
                <a:cs typeface="Arial"/>
              </a:rPr>
              <a:t>e</a:t>
            </a:r>
            <a:r>
              <a:rPr sz="4000" spc="-365" dirty="0">
                <a:solidFill>
                  <a:srgbClr val="4471C4"/>
                </a:solidFill>
                <a:latin typeface="Arial"/>
                <a:cs typeface="Arial"/>
              </a:rPr>
              <a:t>s</a:t>
            </a:r>
            <a:r>
              <a:rPr sz="4000" spc="-125" dirty="0">
                <a:solidFill>
                  <a:srgbClr val="4471C4"/>
                </a:solidFill>
                <a:latin typeface="Arial"/>
                <a:cs typeface="Arial"/>
              </a:rPr>
              <a:t>i</a:t>
            </a:r>
            <a:r>
              <a:rPr sz="4000" spc="-275" dirty="0">
                <a:solidFill>
                  <a:srgbClr val="4471C4"/>
                </a:solidFill>
                <a:latin typeface="Arial"/>
                <a:cs typeface="Arial"/>
              </a:rPr>
              <a:t>v</a:t>
            </a:r>
            <a:r>
              <a:rPr sz="4000" spc="-170" dirty="0">
                <a:solidFill>
                  <a:srgbClr val="4471C4"/>
                </a:solidFill>
                <a:latin typeface="Arial"/>
                <a:cs typeface="Arial"/>
              </a:rPr>
              <a:t>o</a:t>
            </a:r>
            <a:r>
              <a:rPr sz="4000" spc="-20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4000" spc="-155" dirty="0">
                <a:solidFill>
                  <a:srgbClr val="4471C4"/>
                </a:solidFill>
                <a:latin typeface="Arial"/>
                <a:cs typeface="Arial"/>
              </a:rPr>
              <a:t>d</a:t>
            </a:r>
            <a:r>
              <a:rPr sz="4000" spc="-160" dirty="0">
                <a:solidFill>
                  <a:srgbClr val="4471C4"/>
                </a:solidFill>
                <a:latin typeface="Arial"/>
                <a:cs typeface="Arial"/>
              </a:rPr>
              <a:t>e</a:t>
            </a:r>
            <a:r>
              <a:rPr sz="4000" spc="15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4000" spc="-155" dirty="0">
                <a:solidFill>
                  <a:srgbClr val="4471C4"/>
                </a:solidFill>
                <a:latin typeface="Arial"/>
                <a:cs typeface="Arial"/>
              </a:rPr>
              <a:t>p</a:t>
            </a:r>
            <a:r>
              <a:rPr sz="4000" spc="-204" dirty="0">
                <a:solidFill>
                  <a:srgbClr val="4471C4"/>
                </a:solidFill>
                <a:latin typeface="Arial"/>
                <a:cs typeface="Arial"/>
              </a:rPr>
              <a:t>a</a:t>
            </a:r>
            <a:r>
              <a:rPr sz="4000" spc="-245" dirty="0">
                <a:solidFill>
                  <a:srgbClr val="4471C4"/>
                </a:solidFill>
                <a:latin typeface="Arial"/>
                <a:cs typeface="Arial"/>
              </a:rPr>
              <a:t>n</a:t>
            </a:r>
            <a:r>
              <a:rPr sz="4000" spc="-50" dirty="0">
                <a:solidFill>
                  <a:srgbClr val="4471C4"/>
                </a:solidFill>
                <a:latin typeface="Arial"/>
                <a:cs typeface="Arial"/>
              </a:rPr>
              <a:t>t</a:t>
            </a:r>
            <a:r>
              <a:rPr sz="4000" spc="-204" dirty="0">
                <a:solidFill>
                  <a:srgbClr val="4471C4"/>
                </a:solidFill>
                <a:latin typeface="Arial"/>
                <a:cs typeface="Arial"/>
              </a:rPr>
              <a:t>a</a:t>
            </a:r>
            <a:r>
              <a:rPr sz="4000" spc="-125" dirty="0">
                <a:solidFill>
                  <a:srgbClr val="4471C4"/>
                </a:solidFill>
                <a:latin typeface="Arial"/>
                <a:cs typeface="Arial"/>
              </a:rPr>
              <a:t>ll</a:t>
            </a:r>
            <a:r>
              <a:rPr sz="4000" spc="-204" dirty="0">
                <a:solidFill>
                  <a:srgbClr val="4471C4"/>
                </a:solidFill>
                <a:latin typeface="Arial"/>
                <a:cs typeface="Arial"/>
              </a:rPr>
              <a:t>a</a:t>
            </a:r>
            <a:r>
              <a:rPr sz="4000" spc="-335" dirty="0">
                <a:solidFill>
                  <a:srgbClr val="4471C4"/>
                </a:solidFill>
                <a:latin typeface="Arial"/>
                <a:cs typeface="Arial"/>
              </a:rPr>
              <a:t>s</a:t>
            </a:r>
            <a:r>
              <a:rPr sz="4000" spc="-25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4000" spc="-155" dirty="0">
                <a:solidFill>
                  <a:srgbClr val="4471C4"/>
                </a:solidFill>
                <a:latin typeface="Arial"/>
                <a:cs typeface="Arial"/>
              </a:rPr>
              <a:t>g</a:t>
            </a:r>
            <a:r>
              <a:rPr sz="4000" spc="-185" dirty="0">
                <a:solidFill>
                  <a:srgbClr val="4471C4"/>
                </a:solidFill>
                <a:latin typeface="Arial"/>
                <a:cs typeface="Arial"/>
              </a:rPr>
              <a:t>e</a:t>
            </a:r>
            <a:r>
              <a:rPr sz="4000" spc="-235" dirty="0">
                <a:solidFill>
                  <a:srgbClr val="4471C4"/>
                </a:solidFill>
                <a:latin typeface="Arial"/>
                <a:cs typeface="Arial"/>
              </a:rPr>
              <a:t>n</a:t>
            </a:r>
            <a:r>
              <a:rPr sz="4000" spc="-180" dirty="0">
                <a:solidFill>
                  <a:srgbClr val="4471C4"/>
                </a:solidFill>
                <a:latin typeface="Arial"/>
                <a:cs typeface="Arial"/>
              </a:rPr>
              <a:t>e</a:t>
            </a:r>
            <a:r>
              <a:rPr sz="4000" spc="-135" dirty="0">
                <a:solidFill>
                  <a:srgbClr val="4471C4"/>
                </a:solidFill>
                <a:latin typeface="Arial"/>
                <a:cs typeface="Arial"/>
              </a:rPr>
              <a:t>r</a:t>
            </a:r>
            <a:r>
              <a:rPr sz="4000" spc="-220" dirty="0">
                <a:solidFill>
                  <a:srgbClr val="4471C4"/>
                </a:solidFill>
                <a:latin typeface="Arial"/>
                <a:cs typeface="Arial"/>
              </a:rPr>
              <a:t>a</a:t>
            </a:r>
            <a:r>
              <a:rPr sz="4000" spc="-295" dirty="0">
                <a:solidFill>
                  <a:srgbClr val="4471C4"/>
                </a:solidFill>
                <a:latin typeface="Arial"/>
                <a:cs typeface="Arial"/>
              </a:rPr>
              <a:t>: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6A1FAA95-99E1-2118-20EE-A19DCF526E19}"/>
              </a:ext>
            </a:extLst>
          </p:cNvPr>
          <p:cNvSpPr txBox="1"/>
          <p:nvPr/>
        </p:nvSpPr>
        <p:spPr>
          <a:xfrm>
            <a:off x="2420084" y="2835910"/>
            <a:ext cx="11650345" cy="4719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440" dirty="0">
                <a:latin typeface="Arial"/>
                <a:cs typeface="Arial"/>
              </a:rPr>
              <a:t>R</a:t>
            </a:r>
            <a:r>
              <a:rPr sz="2800" b="1" spc="-120" dirty="0">
                <a:latin typeface="Arial"/>
                <a:cs typeface="Arial"/>
              </a:rPr>
              <a:t>e</a:t>
            </a:r>
            <a:r>
              <a:rPr sz="2800" b="1" spc="-85" dirty="0">
                <a:latin typeface="Arial"/>
                <a:cs typeface="Arial"/>
              </a:rPr>
              <a:t>t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170" dirty="0">
                <a:latin typeface="Arial"/>
                <a:cs typeface="Arial"/>
              </a:rPr>
              <a:t>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y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105" dirty="0">
                <a:latin typeface="Arial"/>
                <a:cs typeface="Arial"/>
              </a:rPr>
              <a:t>tr</a:t>
            </a:r>
            <a:r>
              <a:rPr sz="2800" b="1" spc="-175" dirty="0">
                <a:latin typeface="Arial"/>
                <a:cs typeface="Arial"/>
              </a:rPr>
              <a:t>a</a:t>
            </a:r>
            <a:r>
              <a:rPr sz="2800" b="1" spc="-350" dirty="0">
                <a:latin typeface="Arial"/>
                <a:cs typeface="Arial"/>
              </a:rPr>
              <a:t>s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d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le</a:t>
            </a:r>
            <a:r>
              <a:rPr sz="2800" b="1" spc="-225" dirty="0">
                <a:latin typeface="Arial"/>
                <a:cs typeface="Arial"/>
              </a:rPr>
              <a:t>n</a:t>
            </a:r>
            <a:r>
              <a:rPr sz="2800" b="1" spc="-170" dirty="0">
                <a:latin typeface="Arial"/>
                <a:cs typeface="Arial"/>
              </a:rPr>
              <a:t>g</a:t>
            </a:r>
            <a:r>
              <a:rPr sz="2800" b="1" spc="-250" dirty="0">
                <a:latin typeface="Arial"/>
                <a:cs typeface="Arial"/>
              </a:rPr>
              <a:t>u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25" dirty="0">
                <a:latin typeface="Arial"/>
                <a:cs typeface="Arial"/>
              </a:rPr>
              <a:t>j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y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d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55" dirty="0">
                <a:latin typeface="Arial"/>
                <a:cs typeface="Arial"/>
              </a:rPr>
              <a:t>p</a:t>
            </a:r>
            <a:r>
              <a:rPr sz="2800" b="1" spc="-125" dirty="0">
                <a:latin typeface="Arial"/>
                <a:cs typeface="Arial"/>
              </a:rPr>
              <a:t>r</a:t>
            </a:r>
            <a:r>
              <a:rPr sz="2800" b="1" spc="-195" dirty="0">
                <a:latin typeface="Arial"/>
                <a:cs typeface="Arial"/>
              </a:rPr>
              <a:t>e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170" dirty="0">
                <a:latin typeface="Arial"/>
                <a:cs typeface="Arial"/>
              </a:rPr>
              <a:t>d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105" dirty="0">
                <a:latin typeface="Arial"/>
                <a:cs typeface="Arial"/>
              </a:rPr>
              <a:t>z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25" dirty="0">
                <a:latin typeface="Arial"/>
                <a:cs typeface="Arial"/>
              </a:rPr>
              <a:t>j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469265" marR="2668905" indent="-469265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204" dirty="0">
                <a:latin typeface="Arial"/>
                <a:cs typeface="Arial"/>
              </a:rPr>
              <a:t>Tr</a:t>
            </a:r>
            <a:r>
              <a:rPr sz="2800" b="1" spc="-250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80" dirty="0">
                <a:latin typeface="Arial"/>
                <a:cs typeface="Arial"/>
              </a:rPr>
              <a:t>t</a:t>
            </a:r>
            <a:r>
              <a:rPr sz="2800" b="1" spc="-130" dirty="0">
                <a:latin typeface="Arial"/>
                <a:cs typeface="Arial"/>
              </a:rPr>
              <a:t>e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195" dirty="0">
                <a:latin typeface="Arial"/>
                <a:cs typeface="Arial"/>
              </a:rPr>
              <a:t>e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240" dirty="0">
                <a:latin typeface="Arial"/>
                <a:cs typeface="Arial"/>
              </a:rPr>
              <a:t>n</a:t>
            </a:r>
            <a:r>
              <a:rPr sz="2800" b="1" spc="-350" dirty="0">
                <a:latin typeface="Arial"/>
                <a:cs typeface="Arial"/>
              </a:rPr>
              <a:t>s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170" dirty="0">
                <a:latin typeface="Arial"/>
                <a:cs typeface="Arial"/>
              </a:rPr>
              <a:t>d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40" dirty="0">
                <a:latin typeface="Arial"/>
                <a:cs typeface="Arial"/>
              </a:rPr>
              <a:t>d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tri</a:t>
            </a:r>
            <a:r>
              <a:rPr sz="2800" b="1" spc="-245" dirty="0">
                <a:latin typeface="Arial"/>
                <a:cs typeface="Arial"/>
              </a:rPr>
              <a:t>s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195" dirty="0">
                <a:latin typeface="Arial"/>
                <a:cs typeface="Arial"/>
              </a:rPr>
              <a:t>e</a:t>
            </a:r>
            <a:r>
              <a:rPr sz="2800" b="1" spc="-105" dirty="0">
                <a:latin typeface="Arial"/>
                <a:cs typeface="Arial"/>
              </a:rPr>
              <a:t>z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05" dirty="0">
                <a:latin typeface="Arial"/>
                <a:cs typeface="Arial"/>
              </a:rPr>
              <a:t>irri</a:t>
            </a:r>
            <a:r>
              <a:rPr sz="2800" b="1" spc="-120" dirty="0">
                <a:latin typeface="Arial"/>
                <a:cs typeface="Arial"/>
              </a:rPr>
              <a:t>t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70" dirty="0">
                <a:latin typeface="Arial"/>
                <a:cs typeface="Arial"/>
              </a:rPr>
              <a:t>b</a:t>
            </a:r>
            <a:r>
              <a:rPr sz="2800" b="1" spc="-114" dirty="0">
                <a:latin typeface="Arial"/>
                <a:cs typeface="Arial"/>
              </a:rPr>
              <a:t>i</a:t>
            </a:r>
            <a:r>
              <a:rPr sz="2800" b="1" spc="-125" dirty="0">
                <a:latin typeface="Arial"/>
                <a:cs typeface="Arial"/>
              </a:rPr>
              <a:t>li</a:t>
            </a:r>
            <a:r>
              <a:rPr sz="2800" b="1" spc="-170" dirty="0">
                <a:latin typeface="Arial"/>
                <a:cs typeface="Arial"/>
              </a:rPr>
              <a:t>d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70" dirty="0">
                <a:latin typeface="Arial"/>
                <a:cs typeface="Arial"/>
              </a:rPr>
              <a:t>d</a:t>
            </a:r>
            <a:r>
              <a:rPr sz="2800" b="1" spc="-140" dirty="0">
                <a:latin typeface="Arial"/>
                <a:cs typeface="Arial"/>
              </a:rPr>
              <a:t>,  </a:t>
            </a:r>
            <a:r>
              <a:rPr sz="2800" b="1" spc="-245" dirty="0">
                <a:latin typeface="Arial"/>
                <a:cs typeface="Arial"/>
              </a:rPr>
              <a:t>cambios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del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estado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ánimo,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tecnoestrés.</a:t>
            </a:r>
            <a:endParaRPr sz="28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  <a:tab pos="4264660" algn="l"/>
              </a:tabLst>
            </a:pPr>
            <a:r>
              <a:rPr sz="2800" b="1" spc="-270" dirty="0">
                <a:latin typeface="Arial"/>
                <a:cs typeface="Arial"/>
              </a:rPr>
              <a:t>T</a:t>
            </a:r>
            <a:r>
              <a:rPr sz="2800" b="1" spc="-190" dirty="0">
                <a:latin typeface="Arial"/>
                <a:cs typeface="Arial"/>
              </a:rPr>
              <a:t>r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50" dirty="0">
                <a:latin typeface="Arial"/>
                <a:cs typeface="Arial"/>
              </a:rPr>
              <a:t>t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en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350" dirty="0">
                <a:latin typeface="Arial"/>
                <a:cs typeface="Arial"/>
              </a:rPr>
              <a:t>s</a:t>
            </a:r>
            <a:r>
              <a:rPr sz="2800" b="1" spc="-245" dirty="0">
                <a:latin typeface="Arial"/>
                <a:cs typeface="Arial"/>
              </a:rPr>
              <a:t>u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254" dirty="0">
                <a:latin typeface="Arial"/>
                <a:cs typeface="Arial"/>
              </a:rPr>
              <a:t>ñ</a:t>
            </a:r>
            <a:r>
              <a:rPr sz="2800" b="1" spc="-170" dirty="0">
                <a:latin typeface="Arial"/>
                <a:cs typeface="Arial"/>
              </a:rPr>
              <a:t>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95" dirty="0">
                <a:latin typeface="Arial"/>
                <a:cs typeface="Arial"/>
              </a:rPr>
              <a:t>: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10" dirty="0">
                <a:latin typeface="Arial"/>
                <a:cs typeface="Arial"/>
              </a:rPr>
              <a:t>i</a:t>
            </a:r>
            <a:r>
              <a:rPr sz="2800" b="1" spc="-245" dirty="0">
                <a:latin typeface="Arial"/>
                <a:cs typeface="Arial"/>
              </a:rPr>
              <a:t>n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45" dirty="0">
                <a:latin typeface="Arial"/>
                <a:cs typeface="Arial"/>
              </a:rPr>
              <a:t>m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p</a:t>
            </a:r>
            <a:r>
              <a:rPr sz="2800" b="1" spc="-245" dirty="0">
                <a:latin typeface="Arial"/>
                <a:cs typeface="Arial"/>
              </a:rPr>
              <a:t>e</a:t>
            </a:r>
            <a:r>
              <a:rPr sz="2800" b="1" spc="-265" dirty="0">
                <a:latin typeface="Arial"/>
                <a:cs typeface="Arial"/>
              </a:rPr>
              <a:t>s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65" dirty="0">
                <a:latin typeface="Arial"/>
                <a:cs typeface="Arial"/>
              </a:rPr>
              <a:t>d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114" dirty="0">
                <a:latin typeface="Arial"/>
                <a:cs typeface="Arial"/>
              </a:rPr>
              <a:t>l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395" dirty="0">
                <a:latin typeface="Arial"/>
                <a:cs typeface="Arial"/>
              </a:rPr>
              <a:t>S</a:t>
            </a:r>
            <a:r>
              <a:rPr sz="2800" b="1" spc="-145" dirty="0">
                <a:latin typeface="Arial"/>
                <a:cs typeface="Arial"/>
              </a:rPr>
              <a:t>ín</a:t>
            </a:r>
            <a:r>
              <a:rPr sz="2800" b="1" spc="-229" dirty="0">
                <a:latin typeface="Arial"/>
                <a:cs typeface="Arial"/>
              </a:rPr>
              <a:t>d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50" dirty="0">
                <a:latin typeface="Arial"/>
                <a:cs typeface="Arial"/>
              </a:rPr>
              <a:t>m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m</a:t>
            </a:r>
            <a:r>
              <a:rPr sz="2800" b="1" spc="-190" dirty="0">
                <a:latin typeface="Arial"/>
                <a:cs typeface="Arial"/>
              </a:rPr>
              <a:t>o</a:t>
            </a:r>
            <a:r>
              <a:rPr sz="2800" b="1" spc="-80" dirty="0">
                <a:latin typeface="Arial"/>
                <a:cs typeface="Arial"/>
              </a:rPr>
              <a:t>ti</a:t>
            </a:r>
            <a:r>
              <a:rPr sz="2800" b="1" spc="-280" dirty="0">
                <a:latin typeface="Arial"/>
                <a:cs typeface="Arial"/>
              </a:rPr>
              <a:t>v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240" dirty="0">
                <a:latin typeface="Arial"/>
                <a:cs typeface="Arial"/>
              </a:rPr>
              <a:t>h</a:t>
            </a:r>
            <a:r>
              <a:rPr sz="2800" b="1" spc="-85" dirty="0">
                <a:latin typeface="Arial"/>
                <a:cs typeface="Arial"/>
              </a:rPr>
              <a:t>i</a:t>
            </a:r>
            <a:r>
              <a:rPr sz="2800" b="1" spc="-185" dirty="0">
                <a:latin typeface="Arial"/>
                <a:cs typeface="Arial"/>
              </a:rPr>
              <a:t>p</a:t>
            </a:r>
            <a:r>
              <a:rPr sz="2800" b="1" spc="-204" dirty="0">
                <a:latin typeface="Arial"/>
                <a:cs typeface="Arial"/>
              </a:rPr>
              <a:t>oa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80" dirty="0">
                <a:latin typeface="Arial"/>
                <a:cs typeface="Arial"/>
              </a:rPr>
              <a:t>v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ó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30" dirty="0">
                <a:latin typeface="Arial"/>
                <a:cs typeface="Arial"/>
              </a:rPr>
              <a:t>f</a:t>
            </a:r>
            <a:r>
              <a:rPr sz="2800" b="1" spc="-229" dirty="0">
                <a:latin typeface="Arial"/>
                <a:cs typeface="Arial"/>
              </a:rPr>
              <a:t>a</a:t>
            </a:r>
            <a:r>
              <a:rPr sz="2800" b="1" spc="-90" dirty="0">
                <a:latin typeface="Arial"/>
                <a:cs typeface="Arial"/>
              </a:rPr>
              <a:t>lt</a:t>
            </a:r>
            <a:r>
              <a:rPr sz="2800" b="1" spc="-155" dirty="0">
                <a:latin typeface="Arial"/>
                <a:cs typeface="Arial"/>
              </a:rPr>
              <a:t>a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d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180" dirty="0">
                <a:latin typeface="Arial"/>
                <a:cs typeface="Arial"/>
              </a:rPr>
              <a:t>ini</a:t>
            </a:r>
            <a:r>
              <a:rPr sz="2800" b="1" spc="-285" dirty="0">
                <a:latin typeface="Arial"/>
                <a:cs typeface="Arial"/>
              </a:rPr>
              <a:t>c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80" dirty="0">
                <a:latin typeface="Arial"/>
                <a:cs typeface="Arial"/>
              </a:rPr>
              <a:t>v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40" dirty="0">
                <a:latin typeface="Arial"/>
                <a:cs typeface="Arial"/>
              </a:rPr>
              <a:t>h</a:t>
            </a:r>
            <a:r>
              <a:rPr sz="2800" b="1" spc="-85" dirty="0">
                <a:latin typeface="Arial"/>
                <a:cs typeface="Arial"/>
              </a:rPr>
              <a:t>i</a:t>
            </a:r>
            <a:r>
              <a:rPr sz="2800" b="1" spc="-185" dirty="0">
                <a:latin typeface="Arial"/>
                <a:cs typeface="Arial"/>
              </a:rPr>
              <a:t>p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145" dirty="0">
                <a:latin typeface="Arial"/>
                <a:cs typeface="Arial"/>
              </a:rPr>
              <a:t>rr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65" dirty="0">
                <a:latin typeface="Arial"/>
                <a:cs typeface="Arial"/>
              </a:rPr>
              <a:t>v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170" dirty="0">
                <a:latin typeface="Arial"/>
                <a:cs typeface="Arial"/>
              </a:rPr>
              <a:t>d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90" dirty="0">
                <a:latin typeface="Arial"/>
                <a:cs typeface="Arial"/>
              </a:rPr>
              <a:t>d  </a:t>
            </a:r>
            <a:r>
              <a:rPr sz="2800" b="1" spc="-185" dirty="0">
                <a:latin typeface="Arial"/>
                <a:cs typeface="Arial"/>
              </a:rPr>
              <a:t>afectiva,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desapego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y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falta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240" dirty="0">
                <a:latin typeface="Arial"/>
                <a:cs typeface="Arial"/>
              </a:rPr>
              <a:t>compromiso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con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135" dirty="0">
                <a:latin typeface="Arial"/>
                <a:cs typeface="Arial"/>
              </a:rPr>
              <a:t>el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175" dirty="0">
                <a:latin typeface="Arial"/>
                <a:cs typeface="Arial"/>
              </a:rPr>
              <a:t>entorno,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29" dirty="0">
                <a:latin typeface="Arial"/>
                <a:cs typeface="Arial"/>
              </a:rPr>
              <a:t>fracaso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escolar.</a:t>
            </a:r>
            <a:endParaRPr sz="28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800" b="1" spc="-120" dirty="0">
                <a:latin typeface="Arial"/>
                <a:cs typeface="Arial"/>
              </a:rPr>
              <a:t>D</a:t>
            </a:r>
            <a:r>
              <a:rPr sz="2800" b="1" spc="-140" dirty="0">
                <a:latin typeface="Arial"/>
                <a:cs typeface="Arial"/>
              </a:rPr>
              <a:t>e</a:t>
            </a:r>
            <a:r>
              <a:rPr sz="2800" b="1" spc="-190" dirty="0">
                <a:latin typeface="Arial"/>
                <a:cs typeface="Arial"/>
              </a:rPr>
              <a:t>p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ó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V</a:t>
            </a:r>
            <a:r>
              <a:rPr sz="2800" b="1" spc="-90" dirty="0">
                <a:latin typeface="Arial"/>
                <a:cs typeface="Arial"/>
              </a:rPr>
              <a:t>i</a:t>
            </a:r>
            <a:r>
              <a:rPr sz="2800" b="1" spc="-215" dirty="0">
                <a:latin typeface="Arial"/>
                <a:cs typeface="Arial"/>
              </a:rPr>
              <a:t>o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195" dirty="0">
                <a:latin typeface="Arial"/>
                <a:cs typeface="Arial"/>
              </a:rPr>
              <a:t>e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105" dirty="0">
                <a:latin typeface="Arial"/>
                <a:cs typeface="Arial"/>
              </a:rPr>
              <a:t>i</a:t>
            </a:r>
            <a:r>
              <a:rPr sz="2800" b="1" spc="-195" dirty="0">
                <a:latin typeface="Arial"/>
                <a:cs typeface="Arial"/>
              </a:rPr>
              <a:t>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,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114" dirty="0">
                <a:latin typeface="Arial"/>
                <a:cs typeface="Arial"/>
              </a:rPr>
              <a:t>I</a:t>
            </a:r>
            <a:r>
              <a:rPr sz="2800" b="1" spc="-265" dirty="0">
                <a:latin typeface="Arial"/>
                <a:cs typeface="Arial"/>
              </a:rPr>
              <a:t>n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365" dirty="0">
                <a:latin typeface="Arial"/>
                <a:cs typeface="Arial"/>
              </a:rPr>
              <a:t>s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165" dirty="0">
                <a:latin typeface="Arial"/>
                <a:cs typeface="Arial"/>
              </a:rPr>
              <a:t>b</a:t>
            </a:r>
            <a:r>
              <a:rPr sz="2800" b="1" spc="-114" dirty="0">
                <a:latin typeface="Arial"/>
                <a:cs typeface="Arial"/>
              </a:rPr>
              <a:t>i</a:t>
            </a:r>
            <a:r>
              <a:rPr sz="2800" b="1" spc="-125" dirty="0">
                <a:latin typeface="Arial"/>
                <a:cs typeface="Arial"/>
              </a:rPr>
              <a:t>li</a:t>
            </a:r>
            <a:r>
              <a:rPr sz="2800" b="1" spc="-120" dirty="0">
                <a:latin typeface="Arial"/>
                <a:cs typeface="Arial"/>
              </a:rPr>
              <a:t>z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ó</a:t>
            </a:r>
            <a:r>
              <a:rPr sz="2800" b="1" spc="-229" dirty="0">
                <a:latin typeface="Arial"/>
                <a:cs typeface="Arial"/>
              </a:rPr>
              <a:t>n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469900" marR="227965" indent="-4572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sz="2800" b="1" spc="-220" dirty="0">
                <a:latin typeface="Arial"/>
                <a:cs typeface="Arial"/>
              </a:rPr>
              <a:t>Síndrome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FoMO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–Fear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of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Missing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Out-,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distanciamiento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y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deformación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la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realidad.</a:t>
            </a:r>
            <a:endParaRPr sz="2800" dirty="0">
              <a:latin typeface="Arial"/>
              <a:cs typeface="Arial"/>
            </a:endParaRPr>
          </a:p>
          <a:p>
            <a:pPr marL="469900" marR="623570" indent="-457200">
              <a:lnSpc>
                <a:spcPct val="100000"/>
              </a:lnSpc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sz="2800" b="1" spc="-155" dirty="0">
                <a:latin typeface="Arial"/>
                <a:cs typeface="Arial"/>
              </a:rPr>
              <a:t>Déficit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180" dirty="0">
                <a:latin typeface="Arial"/>
                <a:cs typeface="Arial"/>
              </a:rPr>
              <a:t>desarrollo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habilidades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interpersonales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y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de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comunicación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300" dirty="0">
                <a:latin typeface="Arial"/>
                <a:cs typeface="Arial"/>
              </a:rPr>
              <a:t>A</a:t>
            </a:r>
            <a:r>
              <a:rPr sz="2800" b="1" spc="-155" dirty="0">
                <a:latin typeface="Arial"/>
                <a:cs typeface="Arial"/>
              </a:rPr>
              <a:t>i</a:t>
            </a:r>
            <a:r>
              <a:rPr sz="2800" b="1" spc="-310" dirty="0">
                <a:latin typeface="Arial"/>
                <a:cs typeface="Arial"/>
              </a:rPr>
              <a:t>s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45" dirty="0">
                <a:latin typeface="Arial"/>
                <a:cs typeface="Arial"/>
              </a:rPr>
              <a:t>m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265" dirty="0">
                <a:latin typeface="Arial"/>
                <a:cs typeface="Arial"/>
              </a:rPr>
              <a:t>n</a:t>
            </a:r>
            <a:r>
              <a:rPr sz="2800" b="1" spc="-50" dirty="0">
                <a:latin typeface="Arial"/>
                <a:cs typeface="Arial"/>
              </a:rPr>
              <a:t>t</a:t>
            </a:r>
            <a:r>
              <a:rPr sz="2800" b="1" spc="-170" dirty="0">
                <a:latin typeface="Arial"/>
                <a:cs typeface="Arial"/>
              </a:rPr>
              <a:t>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d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125" dirty="0">
                <a:latin typeface="Arial"/>
                <a:cs typeface="Arial"/>
              </a:rPr>
              <a:t>r</a:t>
            </a:r>
            <a:r>
              <a:rPr sz="2800" b="1" spc="-185" dirty="0">
                <a:latin typeface="Arial"/>
                <a:cs typeface="Arial"/>
              </a:rPr>
              <a:t>e</a:t>
            </a:r>
            <a:r>
              <a:rPr sz="2800" b="1" spc="-105" dirty="0">
                <a:latin typeface="Arial"/>
                <a:cs typeface="Arial"/>
              </a:rPr>
              <a:t>l</a:t>
            </a:r>
            <a:r>
              <a:rPr sz="2800" b="1" spc="-225" dirty="0">
                <a:latin typeface="Arial"/>
                <a:cs typeface="Arial"/>
              </a:rPr>
              <a:t>a</a:t>
            </a:r>
            <a:r>
              <a:rPr sz="2800" b="1" spc="-365" dirty="0">
                <a:latin typeface="Arial"/>
                <a:cs typeface="Arial"/>
              </a:rPr>
              <a:t>c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254" dirty="0">
                <a:latin typeface="Arial"/>
                <a:cs typeface="Arial"/>
              </a:rPr>
              <a:t>n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350" dirty="0">
                <a:latin typeface="Arial"/>
                <a:cs typeface="Arial"/>
              </a:rPr>
              <a:t>s</a:t>
            </a:r>
            <a:r>
              <a:rPr sz="2800" b="1" spc="-190" dirty="0">
                <a:latin typeface="Arial"/>
                <a:cs typeface="Arial"/>
              </a:rPr>
              <a:t>o</a:t>
            </a:r>
            <a:r>
              <a:rPr sz="2800" b="1" spc="-350" dirty="0">
                <a:latin typeface="Arial"/>
                <a:cs typeface="Arial"/>
              </a:rPr>
              <a:t>c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9263529A-C55B-5E8E-EC27-317DA6C117FB}"/>
              </a:ext>
            </a:extLst>
          </p:cNvPr>
          <p:cNvSpPr txBox="1"/>
          <p:nvPr/>
        </p:nvSpPr>
        <p:spPr>
          <a:xfrm>
            <a:off x="2420084" y="7530693"/>
            <a:ext cx="71145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469265" algn="l"/>
                <a:tab pos="469900" algn="l"/>
                <a:tab pos="3657600" algn="l"/>
              </a:tabLst>
            </a:pPr>
            <a:r>
              <a:rPr sz="2800" b="1" spc="-310" dirty="0">
                <a:latin typeface="Arial"/>
                <a:cs typeface="Arial"/>
              </a:rPr>
              <a:t>P</a:t>
            </a:r>
            <a:r>
              <a:rPr sz="2800" b="1" spc="-120" dirty="0">
                <a:latin typeface="Arial"/>
                <a:cs typeface="Arial"/>
              </a:rPr>
              <a:t>r</a:t>
            </a:r>
            <a:r>
              <a:rPr sz="2800" b="1" spc="-210" dirty="0">
                <a:latin typeface="Arial"/>
                <a:cs typeface="Arial"/>
              </a:rPr>
              <a:t>o</a:t>
            </a:r>
            <a:r>
              <a:rPr sz="2800" b="1" spc="-155" dirty="0">
                <a:latin typeface="Arial"/>
                <a:cs typeface="Arial"/>
              </a:rPr>
              <a:t>b</a:t>
            </a:r>
            <a:r>
              <a:rPr sz="2800" b="1" spc="-125" dirty="0">
                <a:latin typeface="Arial"/>
                <a:cs typeface="Arial"/>
              </a:rPr>
              <a:t>l</a:t>
            </a:r>
            <a:r>
              <a:rPr sz="2800" b="1" spc="-195" dirty="0">
                <a:latin typeface="Arial"/>
                <a:cs typeface="Arial"/>
              </a:rPr>
              <a:t>e</a:t>
            </a:r>
            <a:r>
              <a:rPr sz="2800" b="1" spc="-350" dirty="0">
                <a:latin typeface="Arial"/>
                <a:cs typeface="Arial"/>
              </a:rPr>
              <a:t>m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fí</a:t>
            </a:r>
            <a:r>
              <a:rPr sz="2800" b="1" spc="-300" dirty="0">
                <a:latin typeface="Arial"/>
                <a:cs typeface="Arial"/>
              </a:rPr>
              <a:t>s</a:t>
            </a:r>
            <a:r>
              <a:rPr sz="2800" b="1" spc="-155" dirty="0">
                <a:latin typeface="Arial"/>
                <a:cs typeface="Arial"/>
              </a:rPr>
              <a:t>i</a:t>
            </a:r>
            <a:r>
              <a:rPr sz="2800" b="1" spc="-320" dirty="0">
                <a:latin typeface="Arial"/>
                <a:cs typeface="Arial"/>
              </a:rPr>
              <a:t>c</a:t>
            </a:r>
            <a:r>
              <a:rPr sz="2800" b="1" spc="-204" dirty="0">
                <a:latin typeface="Arial"/>
                <a:cs typeface="Arial"/>
              </a:rPr>
              <a:t>o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295" dirty="0">
                <a:latin typeface="Arial"/>
                <a:cs typeface="Arial"/>
              </a:rPr>
              <a:t>: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20" dirty="0">
                <a:latin typeface="Arial"/>
                <a:cs typeface="Arial"/>
              </a:rPr>
              <a:t>H</a:t>
            </a:r>
            <a:r>
              <a:rPr sz="2800" b="1" spc="-190" dirty="0">
                <a:latin typeface="Arial"/>
                <a:cs typeface="Arial"/>
              </a:rPr>
              <a:t>o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33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d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350" dirty="0">
                <a:latin typeface="Arial"/>
                <a:cs typeface="Arial"/>
              </a:rPr>
              <a:t>s</a:t>
            </a:r>
            <a:r>
              <a:rPr sz="2800" b="1" spc="-145" dirty="0">
                <a:latin typeface="Arial"/>
                <a:cs typeface="Arial"/>
              </a:rPr>
              <a:t>e</a:t>
            </a:r>
            <a:r>
              <a:rPr sz="2800" b="1" spc="-190" dirty="0">
                <a:latin typeface="Arial"/>
                <a:cs typeface="Arial"/>
              </a:rPr>
              <a:t>d</a:t>
            </a:r>
            <a:r>
              <a:rPr sz="2800" b="1" spc="-180" dirty="0">
                <a:latin typeface="Arial"/>
                <a:cs typeface="Arial"/>
              </a:rPr>
              <a:t>e</a:t>
            </a:r>
            <a:r>
              <a:rPr sz="2800" b="1" spc="-250" dirty="0">
                <a:latin typeface="Arial"/>
                <a:cs typeface="Arial"/>
              </a:rPr>
              <a:t>n</a:t>
            </a:r>
            <a:r>
              <a:rPr sz="2800" b="1" spc="-45" dirty="0">
                <a:latin typeface="Arial"/>
                <a:cs typeface="Arial"/>
              </a:rPr>
              <a:t>t</a:t>
            </a:r>
            <a:r>
              <a:rPr sz="2800" b="1" spc="-220" dirty="0">
                <a:latin typeface="Arial"/>
                <a:cs typeface="Arial"/>
              </a:rPr>
              <a:t>a</a:t>
            </a:r>
            <a:r>
              <a:rPr sz="2800" b="1" spc="-145" dirty="0">
                <a:latin typeface="Arial"/>
                <a:cs typeface="Arial"/>
              </a:rPr>
              <a:t>r</a:t>
            </a:r>
            <a:r>
              <a:rPr sz="2800" b="1" spc="-155" dirty="0">
                <a:latin typeface="Arial"/>
                <a:cs typeface="Arial"/>
              </a:rPr>
              <a:t>i</a:t>
            </a:r>
            <a:r>
              <a:rPr sz="2800" b="1" spc="-320" dirty="0">
                <a:latin typeface="Arial"/>
                <a:cs typeface="Arial"/>
              </a:rPr>
              <a:t>s</a:t>
            </a:r>
            <a:r>
              <a:rPr sz="2800" b="1" spc="-350" dirty="0">
                <a:latin typeface="Arial"/>
                <a:cs typeface="Arial"/>
              </a:rPr>
              <a:t>m</a:t>
            </a:r>
            <a:r>
              <a:rPr sz="2800" b="1" spc="-170" dirty="0">
                <a:latin typeface="Arial"/>
                <a:cs typeface="Arial"/>
              </a:rPr>
              <a:t>o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CDFFB05E-AEFF-2B4C-DDA5-574ABF44FD05}"/>
              </a:ext>
            </a:extLst>
          </p:cNvPr>
          <p:cNvSpPr txBox="1"/>
          <p:nvPr/>
        </p:nvSpPr>
        <p:spPr>
          <a:xfrm>
            <a:off x="10024473" y="7530693"/>
            <a:ext cx="3057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440" dirty="0">
                <a:latin typeface="Arial"/>
                <a:cs typeface="Arial"/>
              </a:rPr>
              <a:t>R</a:t>
            </a:r>
            <a:r>
              <a:rPr sz="2800" b="1" spc="-185" dirty="0">
                <a:latin typeface="Arial"/>
                <a:cs typeface="Arial"/>
              </a:rPr>
              <a:t>ie</a:t>
            </a:r>
            <a:r>
              <a:rPr sz="2800" b="1" spc="-275" dirty="0">
                <a:latin typeface="Arial"/>
                <a:cs typeface="Arial"/>
              </a:rPr>
              <a:t>s</a:t>
            </a:r>
            <a:r>
              <a:rPr sz="2800" b="1" spc="-170" dirty="0">
                <a:latin typeface="Arial"/>
                <a:cs typeface="Arial"/>
              </a:rPr>
              <a:t>go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55" dirty="0">
                <a:latin typeface="Arial"/>
                <a:cs typeface="Arial"/>
              </a:rPr>
              <a:t>d</a:t>
            </a:r>
            <a:r>
              <a:rPr sz="2800" b="1" spc="-160" dirty="0">
                <a:latin typeface="Arial"/>
                <a:cs typeface="Arial"/>
              </a:rPr>
              <a:t>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o</a:t>
            </a:r>
            <a:r>
              <a:rPr sz="2800" b="1" spc="-155" dirty="0">
                <a:latin typeface="Arial"/>
                <a:cs typeface="Arial"/>
              </a:rPr>
              <a:t>b</a:t>
            </a:r>
            <a:r>
              <a:rPr sz="2800" b="1" spc="-250" dirty="0">
                <a:latin typeface="Arial"/>
                <a:cs typeface="Arial"/>
              </a:rPr>
              <a:t>e</a:t>
            </a:r>
            <a:r>
              <a:rPr sz="2800" b="1" spc="-285" dirty="0">
                <a:latin typeface="Arial"/>
                <a:cs typeface="Arial"/>
              </a:rPr>
              <a:t>s</a:t>
            </a:r>
            <a:r>
              <a:rPr sz="2800" b="1" spc="-125" dirty="0">
                <a:latin typeface="Arial"/>
                <a:cs typeface="Arial"/>
              </a:rPr>
              <a:t>i</a:t>
            </a:r>
            <a:r>
              <a:rPr sz="2800" b="1" spc="-170" dirty="0">
                <a:latin typeface="Arial"/>
                <a:cs typeface="Arial"/>
              </a:rPr>
              <a:t>d</a:t>
            </a:r>
            <a:r>
              <a:rPr sz="2800" b="1" spc="-204" dirty="0">
                <a:latin typeface="Arial"/>
                <a:cs typeface="Arial"/>
              </a:rPr>
              <a:t>a</a:t>
            </a:r>
            <a:r>
              <a:rPr sz="2800" b="1" spc="-170" dirty="0">
                <a:latin typeface="Arial"/>
                <a:cs typeface="Arial"/>
              </a:rPr>
              <a:t>d</a:t>
            </a:r>
            <a:r>
              <a:rPr sz="2800" b="1" spc="-140" dirty="0">
                <a:latin typeface="Arial"/>
                <a:cs typeface="Arial"/>
              </a:rPr>
              <a:t>,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C16D91F9-BF9B-0BDA-CA21-BCA6D1EFCEBA}"/>
              </a:ext>
            </a:extLst>
          </p:cNvPr>
          <p:cNvSpPr txBox="1"/>
          <p:nvPr/>
        </p:nvSpPr>
        <p:spPr>
          <a:xfrm>
            <a:off x="2878553" y="7982813"/>
            <a:ext cx="14774447" cy="193578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40"/>
              </a:lnSpc>
              <a:spcBef>
                <a:spcPts val="95"/>
              </a:spcBef>
            </a:pPr>
            <a:r>
              <a:rPr lang="es-CO" sz="2800" b="1" spc="-200" dirty="0">
                <a:latin typeface="Arial"/>
                <a:cs typeface="Arial"/>
              </a:rPr>
              <a:t>cervicalgia,</a:t>
            </a:r>
            <a:r>
              <a:rPr lang="es-CO" sz="2800" b="1" spc="5" dirty="0">
                <a:latin typeface="Arial"/>
                <a:cs typeface="Arial"/>
              </a:rPr>
              <a:t> </a:t>
            </a:r>
            <a:r>
              <a:rPr lang="es-CO" sz="2800" b="1" spc="-195" dirty="0" err="1">
                <a:latin typeface="Arial"/>
                <a:cs typeface="Arial"/>
              </a:rPr>
              <a:t>cefalea,trastornos</a:t>
            </a:r>
            <a:r>
              <a:rPr lang="es-CO" sz="2800" b="1" spc="-5" dirty="0">
                <a:latin typeface="Arial"/>
                <a:cs typeface="Arial"/>
              </a:rPr>
              <a:t> </a:t>
            </a:r>
            <a:r>
              <a:rPr lang="es-CO" sz="2800" b="1" spc="-220" dirty="0">
                <a:latin typeface="Arial"/>
                <a:cs typeface="Arial"/>
              </a:rPr>
              <a:t>visuales,</a:t>
            </a:r>
            <a:r>
              <a:rPr lang="es-CO" sz="2800" b="1" spc="5" dirty="0">
                <a:latin typeface="Arial"/>
                <a:cs typeface="Arial"/>
              </a:rPr>
              <a:t> </a:t>
            </a:r>
            <a:r>
              <a:rPr lang="es-CO" sz="2800" b="1" spc="-195" dirty="0">
                <a:latin typeface="Arial"/>
                <a:cs typeface="Arial"/>
              </a:rPr>
              <a:t>trastornos</a:t>
            </a:r>
            <a:r>
              <a:rPr lang="es-CO" sz="2800" b="1" spc="-5" dirty="0">
                <a:latin typeface="Arial"/>
                <a:cs typeface="Arial"/>
              </a:rPr>
              <a:t> </a:t>
            </a:r>
            <a:r>
              <a:rPr lang="es-CO" sz="2800" b="1" spc="-195" dirty="0">
                <a:latin typeface="Arial"/>
                <a:cs typeface="Arial"/>
              </a:rPr>
              <a:t>posturales.</a:t>
            </a:r>
          </a:p>
          <a:p>
            <a:pPr marL="12700">
              <a:lnSpc>
                <a:spcPts val="3340"/>
              </a:lnSpc>
              <a:spcBef>
                <a:spcPts val="95"/>
              </a:spcBef>
            </a:pPr>
            <a:endParaRPr lang="es-CO" sz="2800" b="1" spc="-195" dirty="0"/>
          </a:p>
          <a:p>
            <a:pPr marL="12700">
              <a:lnSpc>
                <a:spcPts val="3340"/>
              </a:lnSpc>
              <a:spcBef>
                <a:spcPts val="95"/>
              </a:spcBef>
            </a:pPr>
            <a:endParaRPr sz="2800" dirty="0">
              <a:latin typeface="Arial"/>
              <a:cs typeface="Arial"/>
            </a:endParaRPr>
          </a:p>
          <a:p>
            <a:pPr marR="5080" algn="r">
              <a:lnSpc>
                <a:spcPts val="2440"/>
              </a:lnSpc>
            </a:pPr>
            <a:r>
              <a:rPr sz="2100" b="1" i="1" spc="-210" dirty="0">
                <a:latin typeface="Arial"/>
                <a:cs typeface="Arial"/>
              </a:rPr>
              <a:t>Mónica</a:t>
            </a:r>
            <a:r>
              <a:rPr sz="2100" b="1" i="1" spc="-45" dirty="0">
                <a:latin typeface="Arial"/>
                <a:cs typeface="Arial"/>
              </a:rPr>
              <a:t> </a:t>
            </a:r>
            <a:r>
              <a:rPr sz="2100" b="1" i="1" spc="-170" dirty="0">
                <a:latin typeface="Arial"/>
                <a:cs typeface="Arial"/>
              </a:rPr>
              <a:t>Borile,</a:t>
            </a:r>
            <a:r>
              <a:rPr sz="2100" b="1" i="1" spc="-25" dirty="0">
                <a:latin typeface="Arial"/>
                <a:cs typeface="Arial"/>
              </a:rPr>
              <a:t> </a:t>
            </a:r>
            <a:r>
              <a:rPr sz="2100" b="1" i="1" spc="-195" dirty="0">
                <a:latin typeface="Arial"/>
                <a:cs typeface="Arial"/>
              </a:rPr>
              <a:t>Médica</a:t>
            </a:r>
            <a:r>
              <a:rPr sz="2100" b="1" i="1" spc="-45" dirty="0">
                <a:latin typeface="Arial"/>
                <a:cs typeface="Arial"/>
              </a:rPr>
              <a:t> </a:t>
            </a:r>
            <a:r>
              <a:rPr sz="2100" b="1" i="1" spc="-170" dirty="0">
                <a:latin typeface="Arial"/>
                <a:cs typeface="Arial"/>
              </a:rPr>
              <a:t>Pediatra</a:t>
            </a:r>
            <a:r>
              <a:rPr sz="2100" b="1" i="1" spc="-40" dirty="0">
                <a:latin typeface="Arial"/>
                <a:cs typeface="Arial"/>
              </a:rPr>
              <a:t> </a:t>
            </a:r>
            <a:r>
              <a:rPr sz="2100" b="1" i="1" spc="-254" dirty="0">
                <a:latin typeface="Arial"/>
                <a:cs typeface="Arial"/>
              </a:rPr>
              <a:t>y</a:t>
            </a:r>
            <a:r>
              <a:rPr sz="2100" b="1" i="1" spc="-5" dirty="0">
                <a:latin typeface="Arial"/>
                <a:cs typeface="Arial"/>
              </a:rPr>
              <a:t> </a:t>
            </a:r>
            <a:r>
              <a:rPr sz="2100" b="1" i="1" spc="-170" dirty="0">
                <a:latin typeface="Arial"/>
                <a:cs typeface="Arial"/>
              </a:rPr>
              <a:t>de</a:t>
            </a:r>
            <a:r>
              <a:rPr sz="2100" b="1" i="1" spc="-20" dirty="0">
                <a:latin typeface="Arial"/>
                <a:cs typeface="Arial"/>
              </a:rPr>
              <a:t> </a:t>
            </a:r>
            <a:r>
              <a:rPr sz="2100" b="1" i="1" spc="-210" dirty="0">
                <a:latin typeface="Arial"/>
                <a:cs typeface="Arial"/>
              </a:rPr>
              <a:t>Adolescentes</a:t>
            </a:r>
            <a:r>
              <a:rPr sz="2100" b="1" i="1" spc="-35" dirty="0">
                <a:latin typeface="Arial"/>
                <a:cs typeface="Arial"/>
              </a:rPr>
              <a:t> </a:t>
            </a:r>
            <a:r>
              <a:rPr sz="2100" b="1" i="1" spc="-55" dirty="0">
                <a:latin typeface="Arial"/>
                <a:cs typeface="Arial"/>
              </a:rPr>
              <a:t>.(2018)</a:t>
            </a:r>
            <a:r>
              <a:rPr sz="2100" b="1" i="1" spc="-25" dirty="0">
                <a:latin typeface="Arial"/>
                <a:cs typeface="Arial"/>
              </a:rPr>
              <a:t> </a:t>
            </a:r>
            <a:r>
              <a:rPr sz="2100" b="1" i="1" spc="-229" dirty="0">
                <a:latin typeface="Arial"/>
                <a:cs typeface="Arial"/>
              </a:rPr>
              <a:t>Conversando</a:t>
            </a:r>
            <a:r>
              <a:rPr sz="2100" b="1" i="1" spc="-50" dirty="0">
                <a:latin typeface="Arial"/>
                <a:cs typeface="Arial"/>
              </a:rPr>
              <a:t> </a:t>
            </a:r>
            <a:r>
              <a:rPr sz="2100" b="1" i="1" spc="-195" dirty="0">
                <a:latin typeface="Arial"/>
                <a:cs typeface="Arial"/>
              </a:rPr>
              <a:t>en</a:t>
            </a:r>
            <a:r>
              <a:rPr sz="2100" b="1" i="1" spc="-20" dirty="0">
                <a:latin typeface="Arial"/>
                <a:cs typeface="Arial"/>
              </a:rPr>
              <a:t> </a:t>
            </a:r>
            <a:r>
              <a:rPr sz="2100" b="1" i="1" spc="-150" dirty="0">
                <a:latin typeface="Arial"/>
                <a:cs typeface="Arial"/>
              </a:rPr>
              <a:t>la</a:t>
            </a:r>
            <a:r>
              <a:rPr sz="2100" b="1" i="1" spc="-10" dirty="0">
                <a:latin typeface="Arial"/>
                <a:cs typeface="Arial"/>
              </a:rPr>
              <a:t> </a:t>
            </a:r>
            <a:r>
              <a:rPr sz="2100" b="1" i="1" spc="-215" dirty="0">
                <a:latin typeface="Arial"/>
                <a:cs typeface="Arial"/>
              </a:rPr>
              <a:t>Consulta</a:t>
            </a:r>
            <a:r>
              <a:rPr sz="2100" b="1" i="1" spc="-45" dirty="0">
                <a:latin typeface="Arial"/>
                <a:cs typeface="Arial"/>
              </a:rPr>
              <a:t> </a:t>
            </a:r>
            <a:r>
              <a:rPr sz="2100" b="1" i="1" spc="-5" dirty="0">
                <a:latin typeface="Arial"/>
                <a:cs typeface="Arial"/>
              </a:rPr>
              <a:t>.2018</a:t>
            </a:r>
            <a:endParaRPr sz="2100" dirty="0">
              <a:latin typeface="Arial"/>
              <a:cs typeface="Arial"/>
            </a:endParaRPr>
          </a:p>
          <a:p>
            <a:pPr marR="5715" algn="r">
              <a:lnSpc>
                <a:spcPts val="2460"/>
              </a:lnSpc>
            </a:pPr>
            <a:r>
              <a:rPr sz="2100" b="1" i="1" spc="-195" dirty="0">
                <a:latin typeface="Arial"/>
                <a:cs typeface="Arial"/>
              </a:rPr>
              <a:t>https://</a:t>
            </a:r>
            <a:r>
              <a:rPr sz="2100" b="1" i="1" spc="-195" dirty="0">
                <a:latin typeface="Arial"/>
                <a:cs typeface="Arial"/>
                <a:hlinkClick r:id="rId3"/>
              </a:rPr>
              <a:t>www.youtube.com/playlist?list=PLzzeZSSJSe52IRq9Y1JkOkHO_AZhzleCJ</a:t>
            </a:r>
            <a:endParaRPr sz="2100" dirty="0">
              <a:latin typeface="Arial"/>
              <a:cs typeface="Arial"/>
            </a:endParaRPr>
          </a:p>
        </p:txBody>
      </p:sp>
      <p:grpSp>
        <p:nvGrpSpPr>
          <p:cNvPr id="13" name="object 7">
            <a:extLst>
              <a:ext uri="{FF2B5EF4-FFF2-40B4-BE49-F238E27FC236}">
                <a16:creationId xmlns:a16="http://schemas.microsoft.com/office/drawing/2014/main" id="{F662652B-0CDB-6E53-A53A-3C1F2CC15FEC}"/>
              </a:ext>
            </a:extLst>
          </p:cNvPr>
          <p:cNvGrpSpPr/>
          <p:nvPr/>
        </p:nvGrpSpPr>
        <p:grpSpPr>
          <a:xfrm>
            <a:off x="5685050" y="7483094"/>
            <a:ext cx="410845" cy="509905"/>
            <a:chOff x="3512565" y="5298694"/>
            <a:chExt cx="410845" cy="509905"/>
          </a:xfrm>
        </p:grpSpPr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B05F9C8-431E-50DA-3956-EF3BA4641708}"/>
                </a:ext>
              </a:extLst>
            </p:cNvPr>
            <p:cNvSpPr/>
            <p:nvPr/>
          </p:nvSpPr>
          <p:spPr>
            <a:xfrm>
              <a:off x="3518915" y="5305044"/>
              <a:ext cx="398145" cy="497205"/>
            </a:xfrm>
            <a:custGeom>
              <a:avLst/>
              <a:gdLst/>
              <a:ahLst/>
              <a:cxnLst/>
              <a:rect l="l" t="t" r="r" b="b"/>
              <a:pathLst>
                <a:path w="398145" h="497204">
                  <a:moveTo>
                    <a:pt x="198882" y="0"/>
                  </a:moveTo>
                  <a:lnTo>
                    <a:pt x="0" y="198881"/>
                  </a:lnTo>
                  <a:lnTo>
                    <a:pt x="99441" y="198881"/>
                  </a:lnTo>
                  <a:lnTo>
                    <a:pt x="99441" y="496823"/>
                  </a:lnTo>
                  <a:lnTo>
                    <a:pt x="298323" y="496823"/>
                  </a:lnTo>
                  <a:lnTo>
                    <a:pt x="298323" y="198881"/>
                  </a:lnTo>
                  <a:lnTo>
                    <a:pt x="397763" y="198881"/>
                  </a:lnTo>
                  <a:lnTo>
                    <a:pt x="19888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13B167BC-D65A-1FC3-A16D-ECEEA3109A75}"/>
                </a:ext>
              </a:extLst>
            </p:cNvPr>
            <p:cNvSpPr/>
            <p:nvPr/>
          </p:nvSpPr>
          <p:spPr>
            <a:xfrm>
              <a:off x="3518915" y="5305044"/>
              <a:ext cx="398145" cy="497205"/>
            </a:xfrm>
            <a:custGeom>
              <a:avLst/>
              <a:gdLst/>
              <a:ahLst/>
              <a:cxnLst/>
              <a:rect l="l" t="t" r="r" b="b"/>
              <a:pathLst>
                <a:path w="398145" h="497204">
                  <a:moveTo>
                    <a:pt x="0" y="198881"/>
                  </a:moveTo>
                  <a:lnTo>
                    <a:pt x="198882" y="0"/>
                  </a:lnTo>
                  <a:lnTo>
                    <a:pt x="397763" y="198881"/>
                  </a:lnTo>
                  <a:lnTo>
                    <a:pt x="298323" y="198881"/>
                  </a:lnTo>
                  <a:lnTo>
                    <a:pt x="298323" y="496823"/>
                  </a:lnTo>
                  <a:lnTo>
                    <a:pt x="99441" y="496823"/>
                  </a:lnTo>
                  <a:lnTo>
                    <a:pt x="99441" y="198881"/>
                  </a:lnTo>
                  <a:lnTo>
                    <a:pt x="0" y="19888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0">
            <a:extLst>
              <a:ext uri="{FF2B5EF4-FFF2-40B4-BE49-F238E27FC236}">
                <a16:creationId xmlns:a16="http://schemas.microsoft.com/office/drawing/2014/main" id="{8A601F93-0422-3606-7700-5022092DDC6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05032" y="7455915"/>
            <a:ext cx="432816" cy="51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45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CBF9F9FC-330A-6D8E-75F8-7AD381280DA6}"/>
              </a:ext>
            </a:extLst>
          </p:cNvPr>
          <p:cNvSpPr txBox="1">
            <a:spLocks/>
          </p:cNvSpPr>
          <p:nvPr/>
        </p:nvSpPr>
        <p:spPr>
          <a:xfrm>
            <a:off x="4265082" y="2856408"/>
            <a:ext cx="8843436" cy="5746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es-CO" sz="3600" i="1" spc="-5" dirty="0">
                <a:latin typeface="+mn-lt"/>
              </a:rPr>
              <a:t>¿La</a:t>
            </a:r>
            <a:r>
              <a:rPr lang="es-CO" sz="3600" i="1" spc="-20" dirty="0">
                <a:latin typeface="+mn-lt"/>
              </a:rPr>
              <a:t> </a:t>
            </a:r>
            <a:r>
              <a:rPr lang="es-CO" sz="3600" i="1" spc="-10" dirty="0">
                <a:latin typeface="+mn-lt"/>
              </a:rPr>
              <a:t>adicción</a:t>
            </a:r>
            <a:r>
              <a:rPr lang="es-CO" sz="3600" i="1" spc="25" dirty="0">
                <a:latin typeface="+mn-lt"/>
              </a:rPr>
              <a:t> </a:t>
            </a:r>
            <a:r>
              <a:rPr lang="es-CO" sz="3600" i="1" spc="-5" dirty="0">
                <a:latin typeface="+mn-lt"/>
              </a:rPr>
              <a:t>es</a:t>
            </a:r>
            <a:r>
              <a:rPr lang="es-CO" sz="3600" i="1" spc="-20" dirty="0">
                <a:latin typeface="+mn-lt"/>
              </a:rPr>
              <a:t> </a:t>
            </a:r>
            <a:r>
              <a:rPr lang="es-CO" sz="3600" i="1" spc="-15" dirty="0">
                <a:latin typeface="+mn-lt"/>
              </a:rPr>
              <a:t>únicamente</a:t>
            </a:r>
            <a:r>
              <a:rPr lang="es-CO" sz="3600" i="1" spc="15" dirty="0">
                <a:latin typeface="+mn-lt"/>
              </a:rPr>
              <a:t> </a:t>
            </a:r>
            <a:r>
              <a:rPr lang="es-CO" sz="3600" i="1" dirty="0">
                <a:latin typeface="+mn-lt"/>
              </a:rPr>
              <a:t>a </a:t>
            </a:r>
            <a:r>
              <a:rPr lang="es-CO" sz="3600" i="1" spc="-15" dirty="0">
                <a:latin typeface="+mn-lt"/>
              </a:rPr>
              <a:t>sustancias?</a:t>
            </a:r>
            <a:endParaRPr lang="es-CO" sz="3600" dirty="0">
              <a:latin typeface="+mn-lt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B88B5C8E-601F-FF50-3A41-0FB98D2FC85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18990" y="6308850"/>
            <a:ext cx="4835334" cy="2839210"/>
          </a:xfrm>
          <a:prstGeom prst="rect">
            <a:avLst/>
          </a:prstGeom>
        </p:spPr>
      </p:pic>
      <p:sp>
        <p:nvSpPr>
          <p:cNvPr id="7" name="object 5">
            <a:extLst>
              <a:ext uri="{FF2B5EF4-FFF2-40B4-BE49-F238E27FC236}">
                <a16:creationId xmlns:a16="http://schemas.microsoft.com/office/drawing/2014/main" id="{DE192E18-E61E-C949-C81B-0082173FAAD2}"/>
              </a:ext>
            </a:extLst>
          </p:cNvPr>
          <p:cNvSpPr txBox="1"/>
          <p:nvPr/>
        </p:nvSpPr>
        <p:spPr>
          <a:xfrm>
            <a:off x="2501659" y="4010154"/>
            <a:ext cx="12370282" cy="198515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0665" marR="5080" indent="-228600" algn="just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5" dirty="0">
                <a:latin typeface="+mn-lt"/>
                <a:cs typeface="Calibri"/>
              </a:rPr>
              <a:t>Clasificación</a:t>
            </a:r>
            <a:r>
              <a:rPr sz="2800" b="1" spc="3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Internacional</a:t>
            </a:r>
            <a:r>
              <a:rPr sz="2800" b="1" spc="4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Enfermedades</a:t>
            </a:r>
            <a:r>
              <a:rPr sz="2800" b="1" spc="3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la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Organización</a:t>
            </a:r>
            <a:r>
              <a:rPr sz="2800" b="1" spc="2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Mundial </a:t>
            </a:r>
            <a:r>
              <a:rPr sz="2800" b="1" spc="-61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</a:t>
            </a:r>
            <a:r>
              <a:rPr sz="2800" b="1" spc="7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la</a:t>
            </a:r>
            <a:r>
              <a:rPr sz="2800" b="1" spc="7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Salud</a:t>
            </a:r>
            <a:r>
              <a:rPr sz="2800" b="1" spc="7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(OMS),</a:t>
            </a:r>
            <a:r>
              <a:rPr sz="2800" b="1" spc="8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CIE10</a:t>
            </a:r>
            <a:r>
              <a:rPr sz="2800" b="1" spc="8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y</a:t>
            </a:r>
            <a:r>
              <a:rPr sz="2800" b="1" spc="7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la</a:t>
            </a:r>
            <a:r>
              <a:rPr sz="2800" b="1" spc="7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nueva</a:t>
            </a:r>
            <a:r>
              <a:rPr sz="2800" b="1" spc="8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CIE11,</a:t>
            </a:r>
            <a:r>
              <a:rPr sz="2800" b="1" spc="9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que</a:t>
            </a:r>
            <a:r>
              <a:rPr sz="2800" b="1" spc="7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se</a:t>
            </a:r>
            <a:r>
              <a:rPr sz="2800" b="1" spc="60" dirty="0">
                <a:latin typeface="+mn-lt"/>
                <a:cs typeface="Calibri"/>
              </a:rPr>
              <a:t> </a:t>
            </a:r>
            <a:r>
              <a:rPr sz="2800" b="1" spc="-5" dirty="0" err="1">
                <a:latin typeface="+mn-lt"/>
                <a:cs typeface="Calibri"/>
              </a:rPr>
              <a:t>aprob</a:t>
            </a:r>
            <a:r>
              <a:rPr lang="es-CO" sz="2800" b="1" spc="-5" dirty="0" err="1">
                <a:latin typeface="+mn-lt"/>
                <a:cs typeface="Calibri"/>
              </a:rPr>
              <a:t>ó</a:t>
            </a:r>
            <a:r>
              <a:rPr sz="2800" b="1" spc="10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en</a:t>
            </a:r>
            <a:r>
              <a:rPr sz="2800" b="1" spc="6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2022, </a:t>
            </a:r>
            <a:r>
              <a:rPr sz="2800" b="1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han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incluido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la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denominación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de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las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adicciones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sin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sustancia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como </a:t>
            </a:r>
            <a:r>
              <a:rPr sz="2800" b="1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trastornos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adictivos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que</a:t>
            </a:r>
            <a:r>
              <a:rPr sz="2800" b="1" spc="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provocan</a:t>
            </a:r>
            <a:r>
              <a:rPr sz="2800" b="1" spc="10" dirty="0">
                <a:latin typeface="+mn-lt"/>
                <a:cs typeface="Calibri"/>
              </a:rPr>
              <a:t> </a:t>
            </a:r>
            <a:r>
              <a:rPr sz="2800" b="1" spc="-10" dirty="0">
                <a:latin typeface="+mn-lt"/>
                <a:cs typeface="Calibri"/>
              </a:rPr>
              <a:t>los</a:t>
            </a:r>
            <a:r>
              <a:rPr sz="2800" b="1" spc="-5" dirty="0">
                <a:latin typeface="+mn-lt"/>
                <a:cs typeface="Calibri"/>
              </a:rPr>
              <a:t> videojuegos</a:t>
            </a:r>
            <a:r>
              <a:rPr sz="2800" b="1" spc="2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o</a:t>
            </a:r>
            <a:r>
              <a:rPr sz="2800" b="1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la</a:t>
            </a:r>
            <a:r>
              <a:rPr sz="2800" b="1" spc="15" dirty="0">
                <a:latin typeface="+mn-lt"/>
                <a:cs typeface="Calibri"/>
              </a:rPr>
              <a:t> </a:t>
            </a:r>
            <a:r>
              <a:rPr sz="2800" b="1" spc="-5" dirty="0">
                <a:latin typeface="+mn-lt"/>
                <a:cs typeface="Calibri"/>
              </a:rPr>
              <a:t>ciberludopatía.</a:t>
            </a:r>
            <a:endParaRPr sz="2800" dirty="0"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3402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object 2">
            <a:extLst>
              <a:ext uri="{FF2B5EF4-FFF2-40B4-BE49-F238E27FC236}">
                <a16:creationId xmlns:a16="http://schemas.microsoft.com/office/drawing/2014/main" id="{28C912B5-2F92-A03D-7820-75AF388628BD}"/>
              </a:ext>
            </a:extLst>
          </p:cNvPr>
          <p:cNvGrpSpPr/>
          <p:nvPr/>
        </p:nvGrpSpPr>
        <p:grpSpPr>
          <a:xfrm>
            <a:off x="14761817" y="2918827"/>
            <a:ext cx="2006701" cy="2377121"/>
            <a:chOff x="8609076" y="0"/>
            <a:chExt cx="1621790" cy="2075814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DDE11AA7-7B98-2E0D-6EE6-FEFE1279C8F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9076" y="0"/>
              <a:ext cx="1621662" cy="2075688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3F5D1D1-49C9-918C-A59C-78D6694DB4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01100" y="118871"/>
              <a:ext cx="1251203" cy="1778507"/>
            </a:xfrm>
            <a:prstGeom prst="rect">
              <a:avLst/>
            </a:prstGeom>
          </p:spPr>
        </p:pic>
      </p:grpSp>
      <p:sp>
        <p:nvSpPr>
          <p:cNvPr id="8" name="object 5">
            <a:extLst>
              <a:ext uri="{FF2B5EF4-FFF2-40B4-BE49-F238E27FC236}">
                <a16:creationId xmlns:a16="http://schemas.microsoft.com/office/drawing/2014/main" id="{AB5BD760-EB22-E6AD-FCDF-40579C142E17}"/>
              </a:ext>
            </a:extLst>
          </p:cNvPr>
          <p:cNvSpPr txBox="1"/>
          <p:nvPr/>
        </p:nvSpPr>
        <p:spPr>
          <a:xfrm>
            <a:off x="252135" y="1919039"/>
            <a:ext cx="16613465" cy="7709226"/>
          </a:xfrm>
          <a:prstGeom prst="rect">
            <a:avLst/>
          </a:prstGeom>
        </p:spPr>
        <p:txBody>
          <a:bodyPr vert="horz" wrap="square" lIns="0" tIns="124778" rIns="0" bIns="0" rtlCol="0">
            <a:spAutoFit/>
          </a:bodyPr>
          <a:lstStyle/>
          <a:p>
            <a:pPr marL="361950" marR="3493770" indent="-342900">
              <a:lnSpc>
                <a:spcPct val="80700"/>
              </a:lnSpc>
              <a:spcBef>
                <a:spcPts val="982"/>
              </a:spcBef>
              <a:buFont typeface="Arial MT"/>
              <a:buChar char="•"/>
              <a:tabLst>
                <a:tab pos="361950" algn="l"/>
              </a:tabLst>
            </a:pPr>
            <a:r>
              <a:rPr sz="3600" b="1" spc="-306" dirty="0">
                <a:latin typeface="+mn-lt"/>
              </a:rPr>
              <a:t>Tecnoadicciones.</a:t>
            </a:r>
            <a:r>
              <a:rPr sz="3600" b="1" spc="-300" dirty="0">
                <a:latin typeface="+mn-lt"/>
              </a:rPr>
              <a:t> </a:t>
            </a:r>
            <a:r>
              <a:rPr sz="3600" b="1" spc="-315" dirty="0">
                <a:latin typeface="+mn-lt"/>
              </a:rPr>
              <a:t>Guía</a:t>
            </a:r>
            <a:r>
              <a:rPr sz="3600" b="1" spc="-306" dirty="0">
                <a:latin typeface="+mn-lt"/>
              </a:rPr>
              <a:t> </a:t>
            </a:r>
            <a:r>
              <a:rPr sz="3600" b="1" spc="-217" dirty="0">
                <a:latin typeface="+mn-lt"/>
              </a:rPr>
              <a:t>para </a:t>
            </a:r>
            <a:r>
              <a:rPr sz="3600" b="1" spc="-263" dirty="0">
                <a:latin typeface="+mn-lt"/>
              </a:rPr>
              <a:t>familias </a:t>
            </a:r>
            <a:r>
              <a:rPr sz="3600" b="1" spc="-180" dirty="0">
                <a:latin typeface="+mn-lt"/>
              </a:rPr>
              <a:t>. </a:t>
            </a:r>
            <a:r>
              <a:rPr sz="3600" b="1" spc="-315" dirty="0">
                <a:latin typeface="+mn-lt"/>
              </a:rPr>
              <a:t>Guía</a:t>
            </a:r>
            <a:r>
              <a:rPr sz="3600" b="1" spc="-306" dirty="0">
                <a:latin typeface="+mn-lt"/>
              </a:rPr>
              <a:t> </a:t>
            </a:r>
            <a:r>
              <a:rPr sz="3600" b="1" spc="-217" dirty="0">
                <a:latin typeface="+mn-lt"/>
              </a:rPr>
              <a:t>para </a:t>
            </a:r>
            <a:r>
              <a:rPr sz="3600" b="1" spc="-171" dirty="0">
                <a:latin typeface="+mn-lt"/>
              </a:rPr>
              <a:t>el </a:t>
            </a:r>
            <a:r>
              <a:rPr sz="3600" b="1" spc="-255" dirty="0">
                <a:latin typeface="+mn-lt"/>
              </a:rPr>
              <a:t>Profesorado. </a:t>
            </a:r>
            <a:r>
              <a:rPr sz="3600" b="1" spc="-982" dirty="0">
                <a:latin typeface="+mn-lt"/>
              </a:rPr>
              <a:t> </a:t>
            </a:r>
            <a:r>
              <a:rPr sz="3000" spc="-68" dirty="0">
                <a:latin typeface="+mn-lt"/>
                <a:cs typeface="Microsoft Sans Serif"/>
              </a:rPr>
              <a:t>Autores:</a:t>
            </a:r>
            <a:r>
              <a:rPr sz="3000" spc="105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Alicia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Rodríguez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Díaz</a:t>
            </a:r>
            <a:r>
              <a:rPr sz="3000" spc="68" dirty="0">
                <a:latin typeface="+mn-lt"/>
                <a:cs typeface="Microsoft Sans Serif"/>
              </a:rPr>
              <a:t> </a:t>
            </a:r>
            <a:r>
              <a:rPr sz="3000" spc="-165" dirty="0">
                <a:latin typeface="+mn-lt"/>
                <a:cs typeface="Microsoft Sans Serif"/>
              </a:rPr>
              <a:t>Óscar</a:t>
            </a:r>
            <a:r>
              <a:rPr sz="3000" spc="83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Picazo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150" dirty="0">
                <a:latin typeface="+mn-lt"/>
                <a:cs typeface="Microsoft Sans Serif"/>
              </a:rPr>
              <a:t>Ruiz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Fundación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Mapfre </a:t>
            </a:r>
            <a:r>
              <a:rPr sz="3000" spc="-75" dirty="0">
                <a:solidFill>
                  <a:srgbClr val="0462C1"/>
                </a:solidFill>
                <a:latin typeface="+mn-lt"/>
                <a:cs typeface="Microsoft Sans Serif"/>
              </a:rPr>
              <a:t> </a:t>
            </a:r>
            <a:r>
              <a:rPr sz="3000" b="1" u="sng" spc="-1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+mn-lt"/>
                <a:hlinkClick r:id="rId5"/>
              </a:rPr>
              <a:t>http://www.codajic.org/node/4079</a:t>
            </a:r>
            <a:endParaRPr sz="3000" dirty="0">
              <a:latin typeface="+mn-l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3300" dirty="0">
              <a:latin typeface="+mn-lt"/>
            </a:endParaRPr>
          </a:p>
          <a:p>
            <a:pPr marL="361950" marR="1682115" indent="-342900">
              <a:lnSpc>
                <a:spcPct val="80000"/>
              </a:lnSpc>
              <a:spcBef>
                <a:spcPts val="2070"/>
              </a:spcBef>
              <a:buFont typeface="Arial MT"/>
              <a:buChar char="•"/>
              <a:tabLst>
                <a:tab pos="361950" algn="l"/>
              </a:tabLst>
            </a:pPr>
            <a:r>
              <a:rPr sz="3600" b="1" spc="-578" dirty="0">
                <a:latin typeface="+mn-lt"/>
              </a:rPr>
              <a:t>G</a:t>
            </a:r>
            <a:r>
              <a:rPr sz="3600" b="1" spc="-293" dirty="0">
                <a:latin typeface="+mn-lt"/>
              </a:rPr>
              <a:t>u</a:t>
            </a:r>
            <a:r>
              <a:rPr sz="3600" b="1" spc="-158" dirty="0">
                <a:latin typeface="+mn-lt"/>
              </a:rPr>
              <a:t>í</a:t>
            </a:r>
            <a:r>
              <a:rPr sz="3600" b="1" spc="-240" dirty="0">
                <a:latin typeface="+mn-lt"/>
              </a:rPr>
              <a:t>a</a:t>
            </a:r>
            <a:r>
              <a:rPr sz="3600" b="1" spc="-30" dirty="0">
                <a:latin typeface="+mn-lt"/>
              </a:rPr>
              <a:t> </a:t>
            </a:r>
            <a:r>
              <a:rPr sz="3600" b="1" spc="-188" dirty="0">
                <a:latin typeface="+mn-lt"/>
              </a:rPr>
              <a:t>p</a:t>
            </a:r>
            <a:r>
              <a:rPr sz="3600" b="1" spc="-263" dirty="0">
                <a:latin typeface="+mn-lt"/>
              </a:rPr>
              <a:t>a</a:t>
            </a:r>
            <a:r>
              <a:rPr sz="3600" b="1" spc="-188" dirty="0">
                <a:latin typeface="+mn-lt"/>
              </a:rPr>
              <a:t>r</a:t>
            </a:r>
            <a:r>
              <a:rPr sz="3600" b="1" spc="-240" dirty="0">
                <a:latin typeface="+mn-lt"/>
              </a:rPr>
              <a:t>a</a:t>
            </a:r>
            <a:r>
              <a:rPr sz="3600" b="1" spc="-30" dirty="0">
                <a:latin typeface="+mn-lt"/>
              </a:rPr>
              <a:t> </a:t>
            </a:r>
            <a:r>
              <a:rPr sz="3600" b="1" spc="-188" dirty="0">
                <a:latin typeface="+mn-lt"/>
              </a:rPr>
              <a:t>p</a:t>
            </a:r>
            <a:r>
              <a:rPr sz="3600" b="1" spc="-263" dirty="0">
                <a:latin typeface="+mn-lt"/>
              </a:rPr>
              <a:t>a</a:t>
            </a:r>
            <a:r>
              <a:rPr sz="3600" b="1" spc="-203" dirty="0">
                <a:latin typeface="+mn-lt"/>
              </a:rPr>
              <a:t>d</a:t>
            </a:r>
            <a:r>
              <a:rPr sz="3600" b="1" spc="-188" dirty="0">
                <a:latin typeface="+mn-lt"/>
              </a:rPr>
              <a:t>r</a:t>
            </a:r>
            <a:r>
              <a:rPr sz="3600" b="1" spc="-240" dirty="0">
                <a:latin typeface="+mn-lt"/>
              </a:rPr>
              <a:t>e</a:t>
            </a:r>
            <a:r>
              <a:rPr sz="3600" b="1" spc="-428" dirty="0">
                <a:latin typeface="+mn-lt"/>
              </a:rPr>
              <a:t>s</a:t>
            </a:r>
            <a:r>
              <a:rPr sz="3600" b="1" spc="-23" dirty="0">
                <a:latin typeface="+mn-lt"/>
              </a:rPr>
              <a:t> </a:t>
            </a:r>
            <a:r>
              <a:rPr sz="3600" b="1" spc="-360" dirty="0">
                <a:latin typeface="+mn-lt"/>
              </a:rPr>
              <a:t>y</a:t>
            </a:r>
            <a:r>
              <a:rPr sz="3600" b="1" spc="30" dirty="0">
                <a:latin typeface="+mn-lt"/>
              </a:rPr>
              <a:t> </a:t>
            </a:r>
            <a:r>
              <a:rPr sz="3600" b="1" spc="-180" dirty="0">
                <a:latin typeface="+mn-lt"/>
              </a:rPr>
              <a:t>e</a:t>
            </a:r>
            <a:r>
              <a:rPr sz="3600" b="1" spc="-233" dirty="0">
                <a:latin typeface="+mn-lt"/>
              </a:rPr>
              <a:t>d</a:t>
            </a:r>
            <a:r>
              <a:rPr sz="3600" b="1" spc="-315" dirty="0">
                <a:latin typeface="+mn-lt"/>
              </a:rPr>
              <a:t>u</a:t>
            </a:r>
            <a:r>
              <a:rPr sz="3600" b="1" spc="-458" dirty="0">
                <a:latin typeface="+mn-lt"/>
              </a:rPr>
              <a:t>c</a:t>
            </a:r>
            <a:r>
              <a:rPr sz="3600" b="1" spc="-278" dirty="0">
                <a:latin typeface="+mn-lt"/>
              </a:rPr>
              <a:t>a</a:t>
            </a:r>
            <a:r>
              <a:rPr sz="3600" b="1" spc="-203" dirty="0">
                <a:latin typeface="+mn-lt"/>
              </a:rPr>
              <a:t>d</a:t>
            </a:r>
            <a:r>
              <a:rPr sz="3600" b="1" spc="-263" dirty="0">
                <a:latin typeface="+mn-lt"/>
              </a:rPr>
              <a:t>o</a:t>
            </a:r>
            <a:r>
              <a:rPr sz="3600" b="1" spc="-188" dirty="0">
                <a:latin typeface="+mn-lt"/>
              </a:rPr>
              <a:t>r</a:t>
            </a:r>
            <a:r>
              <a:rPr sz="3600" b="1" spc="-240" dirty="0">
                <a:latin typeface="+mn-lt"/>
              </a:rPr>
              <a:t>e</a:t>
            </a:r>
            <a:r>
              <a:rPr sz="3600" b="1" spc="-428" dirty="0">
                <a:latin typeface="+mn-lt"/>
              </a:rPr>
              <a:t>s</a:t>
            </a:r>
            <a:r>
              <a:rPr sz="3600" b="1" spc="-23" dirty="0">
                <a:latin typeface="+mn-lt"/>
              </a:rPr>
              <a:t> </a:t>
            </a:r>
            <a:r>
              <a:rPr sz="3600" b="1" spc="-443" dirty="0">
                <a:latin typeface="+mn-lt"/>
              </a:rPr>
              <a:t>s</a:t>
            </a:r>
            <a:r>
              <a:rPr sz="3600" b="1" spc="-195" dirty="0">
                <a:latin typeface="+mn-lt"/>
              </a:rPr>
              <a:t>o</a:t>
            </a:r>
            <a:r>
              <a:rPr sz="3600" b="1" spc="-233" dirty="0">
                <a:latin typeface="+mn-lt"/>
              </a:rPr>
              <a:t>b</a:t>
            </a:r>
            <a:r>
              <a:rPr sz="3600" b="1" spc="-188" dirty="0">
                <a:latin typeface="+mn-lt"/>
              </a:rPr>
              <a:t>r</a:t>
            </a:r>
            <a:r>
              <a:rPr sz="3600" b="1" spc="-203" dirty="0">
                <a:latin typeface="+mn-lt"/>
              </a:rPr>
              <a:t>e</a:t>
            </a:r>
            <a:r>
              <a:rPr sz="3600" b="1" spc="-15" dirty="0">
                <a:latin typeface="+mn-lt"/>
              </a:rPr>
              <a:t> </a:t>
            </a:r>
            <a:r>
              <a:rPr sz="3600" b="1" spc="-171" dirty="0">
                <a:latin typeface="+mn-lt"/>
              </a:rPr>
              <a:t>el</a:t>
            </a:r>
            <a:r>
              <a:rPr sz="3600" b="1" spc="8" dirty="0">
                <a:latin typeface="+mn-lt"/>
              </a:rPr>
              <a:t> </a:t>
            </a:r>
            <a:r>
              <a:rPr sz="3600" b="1" spc="-375" dirty="0">
                <a:latin typeface="+mn-lt"/>
              </a:rPr>
              <a:t>u</a:t>
            </a:r>
            <a:r>
              <a:rPr sz="3600" b="1" spc="-360" dirty="0">
                <a:latin typeface="+mn-lt"/>
              </a:rPr>
              <a:t>s</a:t>
            </a:r>
            <a:r>
              <a:rPr sz="3600" b="1" spc="-217" dirty="0">
                <a:latin typeface="+mn-lt"/>
              </a:rPr>
              <a:t>o</a:t>
            </a:r>
            <a:r>
              <a:rPr sz="3600" b="1" spc="-23" dirty="0">
                <a:latin typeface="+mn-lt"/>
              </a:rPr>
              <a:t> </a:t>
            </a:r>
            <a:r>
              <a:rPr sz="3600" b="1" spc="-443" dirty="0">
                <a:latin typeface="+mn-lt"/>
              </a:rPr>
              <a:t>s</a:t>
            </a:r>
            <a:r>
              <a:rPr sz="3600" b="1" spc="-180" dirty="0">
                <a:latin typeface="+mn-lt"/>
              </a:rPr>
              <a:t>e</a:t>
            </a:r>
            <a:r>
              <a:rPr sz="3600" b="1" spc="-233" dirty="0">
                <a:latin typeface="+mn-lt"/>
              </a:rPr>
              <a:t>g</a:t>
            </a:r>
            <a:r>
              <a:rPr sz="3600" b="1" spc="-338" dirty="0">
                <a:latin typeface="+mn-lt"/>
              </a:rPr>
              <a:t>u</a:t>
            </a:r>
            <a:r>
              <a:rPr sz="3600" b="1" spc="-188" dirty="0">
                <a:latin typeface="+mn-lt"/>
              </a:rPr>
              <a:t>r</a:t>
            </a:r>
            <a:r>
              <a:rPr sz="3600" b="1" spc="-217" dirty="0">
                <a:latin typeface="+mn-lt"/>
              </a:rPr>
              <a:t>o</a:t>
            </a:r>
            <a:r>
              <a:rPr sz="3600" b="1" spc="-23" dirty="0">
                <a:latin typeface="+mn-lt"/>
              </a:rPr>
              <a:t> </a:t>
            </a:r>
            <a:r>
              <a:rPr sz="3600" b="1" spc="-188" dirty="0">
                <a:latin typeface="+mn-lt"/>
              </a:rPr>
              <a:t>d</a:t>
            </a:r>
            <a:r>
              <a:rPr sz="3600" b="1" spc="-203" dirty="0">
                <a:latin typeface="+mn-lt"/>
              </a:rPr>
              <a:t>e</a:t>
            </a:r>
            <a:r>
              <a:rPr sz="3600" b="1" spc="-15" dirty="0">
                <a:latin typeface="+mn-lt"/>
              </a:rPr>
              <a:t> </a:t>
            </a:r>
            <a:r>
              <a:rPr sz="3600" b="1" spc="-165" dirty="0">
                <a:latin typeface="+mn-lt"/>
              </a:rPr>
              <a:t>Int</a:t>
            </a:r>
            <a:r>
              <a:rPr sz="3600" b="1" spc="-278" dirty="0">
                <a:latin typeface="+mn-lt"/>
              </a:rPr>
              <a:t>e</a:t>
            </a:r>
            <a:r>
              <a:rPr sz="3600" b="1" spc="-203" dirty="0">
                <a:latin typeface="+mn-lt"/>
              </a:rPr>
              <a:t>r</a:t>
            </a:r>
            <a:r>
              <a:rPr sz="3600" b="1" spc="-338" dirty="0">
                <a:latin typeface="+mn-lt"/>
              </a:rPr>
              <a:t>n</a:t>
            </a:r>
            <a:r>
              <a:rPr sz="3600" b="1" spc="-240" dirty="0">
                <a:latin typeface="+mn-lt"/>
              </a:rPr>
              <a:t>e</a:t>
            </a:r>
            <a:r>
              <a:rPr sz="3600" b="1" spc="-127" dirty="0">
                <a:latin typeface="+mn-lt"/>
              </a:rPr>
              <a:t>t</a:t>
            </a:r>
            <a:r>
              <a:rPr sz="3600" b="1" spc="-98" dirty="0">
                <a:latin typeface="+mn-lt"/>
              </a:rPr>
              <a:t>,</a:t>
            </a:r>
            <a:r>
              <a:rPr sz="3600" b="1" spc="-23" dirty="0">
                <a:latin typeface="+mn-lt"/>
              </a:rPr>
              <a:t> </a:t>
            </a:r>
            <a:r>
              <a:rPr sz="3600" b="1" spc="-420" dirty="0">
                <a:latin typeface="+mn-lt"/>
              </a:rPr>
              <a:t>m</a:t>
            </a:r>
            <a:r>
              <a:rPr sz="3600" b="1" spc="-248" dirty="0">
                <a:latin typeface="+mn-lt"/>
              </a:rPr>
              <a:t>ó</a:t>
            </a:r>
            <a:r>
              <a:rPr sz="3600" b="1" spc="-353" dirty="0">
                <a:latin typeface="+mn-lt"/>
              </a:rPr>
              <a:t>v</a:t>
            </a:r>
            <a:r>
              <a:rPr sz="3600" b="1" spc="-165" dirty="0">
                <a:latin typeface="+mn-lt"/>
              </a:rPr>
              <a:t>il</a:t>
            </a:r>
            <a:r>
              <a:rPr sz="3600" b="1" spc="-240" dirty="0">
                <a:latin typeface="+mn-lt"/>
              </a:rPr>
              <a:t>e</a:t>
            </a:r>
            <a:r>
              <a:rPr sz="3600" b="1" spc="-285" dirty="0">
                <a:latin typeface="+mn-lt"/>
              </a:rPr>
              <a:t>s  </a:t>
            </a:r>
            <a:r>
              <a:rPr sz="3600" b="1" spc="-360" dirty="0">
                <a:latin typeface="+mn-lt"/>
              </a:rPr>
              <a:t>y</a:t>
            </a:r>
            <a:r>
              <a:rPr sz="3600" b="1" spc="30" dirty="0">
                <a:latin typeface="+mn-lt"/>
              </a:rPr>
              <a:t> </a:t>
            </a:r>
            <a:r>
              <a:rPr sz="3600" b="1" spc="-255" dirty="0">
                <a:latin typeface="+mn-lt"/>
              </a:rPr>
              <a:t>videojuegos</a:t>
            </a:r>
            <a:r>
              <a:rPr sz="3600" b="1" dirty="0">
                <a:latin typeface="+mn-lt"/>
              </a:rPr>
              <a:t> </a:t>
            </a:r>
            <a:r>
              <a:rPr sz="3600" spc="-53" dirty="0">
                <a:latin typeface="+mn-lt"/>
                <a:cs typeface="Microsoft Sans Serif"/>
              </a:rPr>
              <a:t>.</a:t>
            </a:r>
            <a:r>
              <a:rPr sz="3000" spc="-53" dirty="0">
                <a:latin typeface="+mn-lt"/>
                <a:cs typeface="Microsoft Sans Serif"/>
              </a:rPr>
              <a:t>Autor: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113" dirty="0">
                <a:latin typeface="+mn-lt"/>
                <a:cs typeface="Microsoft Sans Serif"/>
              </a:rPr>
              <a:t>Francisco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60" dirty="0">
                <a:latin typeface="+mn-lt"/>
                <a:cs typeface="Microsoft Sans Serif"/>
              </a:rPr>
              <a:t>Labrador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158" dirty="0">
                <a:latin typeface="+mn-lt"/>
                <a:cs typeface="Microsoft Sans Serif"/>
              </a:rPr>
              <a:t>Encinas</a:t>
            </a:r>
            <a:r>
              <a:rPr sz="3000" spc="68" dirty="0">
                <a:latin typeface="+mn-lt"/>
                <a:cs typeface="Microsoft Sans Serif"/>
              </a:rPr>
              <a:t> </a:t>
            </a:r>
            <a:r>
              <a:rPr sz="3000" spc="-143" dirty="0">
                <a:latin typeface="+mn-lt"/>
                <a:cs typeface="Microsoft Sans Serif"/>
              </a:rPr>
              <a:t>,Ana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158" dirty="0">
                <a:latin typeface="+mn-lt"/>
                <a:cs typeface="Microsoft Sans Serif"/>
              </a:rPr>
              <a:t>Requesens</a:t>
            </a:r>
            <a:r>
              <a:rPr sz="3000" spc="45" dirty="0">
                <a:latin typeface="+mn-lt"/>
                <a:cs typeface="Microsoft Sans Serif"/>
              </a:rPr>
              <a:t> </a:t>
            </a:r>
            <a:r>
              <a:rPr sz="3000" spc="-30" dirty="0">
                <a:latin typeface="+mn-lt"/>
                <a:cs typeface="Microsoft Sans Serif"/>
              </a:rPr>
              <a:t>Moll</a:t>
            </a:r>
            <a:r>
              <a:rPr sz="3000" spc="75" dirty="0">
                <a:latin typeface="+mn-lt"/>
                <a:cs typeface="Microsoft Sans Serif"/>
              </a:rPr>
              <a:t> </a:t>
            </a:r>
            <a:r>
              <a:rPr sz="3000" spc="-150" dirty="0">
                <a:latin typeface="+mn-lt"/>
                <a:cs typeface="Microsoft Sans Serif"/>
              </a:rPr>
              <a:t>,</a:t>
            </a:r>
            <a:endParaRPr sz="3000" dirty="0">
              <a:latin typeface="+mn-lt"/>
              <a:cs typeface="Microsoft Sans Serif"/>
            </a:endParaRPr>
          </a:p>
          <a:p>
            <a:pPr marL="361950">
              <a:lnSpc>
                <a:spcPts val="2543"/>
              </a:lnSpc>
            </a:pPr>
            <a:r>
              <a:rPr sz="3000" spc="-105" dirty="0">
                <a:latin typeface="+mn-lt"/>
                <a:cs typeface="Microsoft Sans Serif"/>
              </a:rPr>
              <a:t>Mayte</a:t>
            </a:r>
            <a:r>
              <a:rPr sz="3000" spc="83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Helguera</a:t>
            </a:r>
            <a:r>
              <a:rPr sz="3000" spc="23" dirty="0">
                <a:latin typeface="+mn-lt"/>
                <a:cs typeface="Microsoft Sans Serif"/>
              </a:rPr>
              <a:t> </a:t>
            </a:r>
            <a:r>
              <a:rPr sz="3000" spc="-113" dirty="0">
                <a:latin typeface="+mn-lt"/>
                <a:cs typeface="Microsoft Sans Serif"/>
              </a:rPr>
              <a:t>Fuentes.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Fundación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120" dirty="0">
                <a:latin typeface="+mn-lt"/>
                <a:cs typeface="Microsoft Sans Serif"/>
              </a:rPr>
              <a:t>Gaudium.Obra</a:t>
            </a:r>
            <a:r>
              <a:rPr sz="3000" spc="45" dirty="0">
                <a:latin typeface="+mn-lt"/>
                <a:cs typeface="Microsoft Sans Serif"/>
              </a:rPr>
              <a:t> </a:t>
            </a:r>
            <a:r>
              <a:rPr sz="3000" spc="-120" dirty="0">
                <a:latin typeface="+mn-lt"/>
                <a:cs typeface="Microsoft Sans Serif"/>
              </a:rPr>
              <a:t>Social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195" dirty="0">
                <a:latin typeface="+mn-lt"/>
                <a:cs typeface="Microsoft Sans Serif"/>
              </a:rPr>
              <a:t>Caja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45" dirty="0">
                <a:latin typeface="+mn-lt"/>
                <a:cs typeface="Microsoft Sans Serif"/>
              </a:rPr>
              <a:t>Madrid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83" dirty="0">
                <a:latin typeface="+mn-lt"/>
                <a:cs typeface="Microsoft Sans Serif"/>
              </a:rPr>
              <a:t>2018.</a:t>
            </a:r>
            <a:endParaRPr sz="3000" dirty="0">
              <a:latin typeface="+mn-lt"/>
              <a:cs typeface="Microsoft Sans Serif"/>
            </a:endParaRPr>
          </a:p>
          <a:p>
            <a:pPr marL="361950">
              <a:lnSpc>
                <a:spcPts val="3240"/>
              </a:lnSpc>
            </a:pPr>
            <a:r>
              <a:rPr sz="3000" b="1" u="sng" spc="-1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+mn-lt"/>
                <a:hlinkClick r:id="rId6"/>
              </a:rPr>
              <a:t>http://www.codajic.org/node/3849</a:t>
            </a:r>
            <a:endParaRPr sz="3000" dirty="0">
              <a:latin typeface="+mn-lt"/>
            </a:endParaRPr>
          </a:p>
          <a:p>
            <a:pPr>
              <a:spcBef>
                <a:spcPts val="68"/>
              </a:spcBef>
            </a:pPr>
            <a:endParaRPr sz="4275" dirty="0">
              <a:latin typeface="+mn-lt"/>
            </a:endParaRPr>
          </a:p>
          <a:p>
            <a:pPr marL="361950" indent="-342900">
              <a:lnSpc>
                <a:spcPts val="3975"/>
              </a:lnSpc>
              <a:buFont typeface="Arial MT"/>
              <a:buChar char="•"/>
              <a:tabLst>
                <a:tab pos="361950" algn="l"/>
              </a:tabLst>
            </a:pPr>
            <a:r>
              <a:rPr sz="3600" b="1" spc="-375" dirty="0">
                <a:latin typeface="+mn-lt"/>
              </a:rPr>
              <a:t>Jóvenes</a:t>
            </a:r>
            <a:r>
              <a:rPr sz="3600" b="1" spc="-23" dirty="0">
                <a:latin typeface="+mn-lt"/>
              </a:rPr>
              <a:t> </a:t>
            </a:r>
            <a:r>
              <a:rPr sz="3600" b="1" spc="-248" dirty="0">
                <a:latin typeface="+mn-lt"/>
              </a:rPr>
              <a:t>en</a:t>
            </a:r>
            <a:r>
              <a:rPr sz="3600" b="1" dirty="0">
                <a:latin typeface="+mn-lt"/>
              </a:rPr>
              <a:t> </a:t>
            </a:r>
            <a:r>
              <a:rPr sz="3600" b="1" spc="-171" dirty="0">
                <a:latin typeface="+mn-lt"/>
              </a:rPr>
              <a:t>el</a:t>
            </a:r>
            <a:r>
              <a:rPr sz="3600" b="1" spc="15" dirty="0">
                <a:latin typeface="+mn-lt"/>
              </a:rPr>
              <a:t> </a:t>
            </a:r>
            <a:r>
              <a:rPr sz="3600" b="1" spc="-300" dirty="0">
                <a:latin typeface="+mn-lt"/>
              </a:rPr>
              <a:t>mundo</a:t>
            </a:r>
            <a:r>
              <a:rPr sz="3600" b="1" spc="-23" dirty="0">
                <a:latin typeface="+mn-lt"/>
              </a:rPr>
              <a:t> </a:t>
            </a:r>
            <a:r>
              <a:rPr sz="3600" b="1" spc="-240" dirty="0">
                <a:latin typeface="+mn-lt"/>
              </a:rPr>
              <a:t>virtual:</a:t>
            </a:r>
            <a:r>
              <a:rPr sz="3600" b="1" spc="15" dirty="0">
                <a:latin typeface="+mn-lt"/>
              </a:rPr>
              <a:t> </a:t>
            </a:r>
            <a:r>
              <a:rPr sz="3600" b="1" spc="-323" dirty="0">
                <a:latin typeface="+mn-lt"/>
              </a:rPr>
              <a:t>usos,</a:t>
            </a:r>
            <a:r>
              <a:rPr sz="3600" b="1" spc="-8" dirty="0">
                <a:latin typeface="+mn-lt"/>
              </a:rPr>
              <a:t> </a:t>
            </a:r>
            <a:r>
              <a:rPr sz="3600" b="1" spc="-278" dirty="0">
                <a:latin typeface="+mn-lt"/>
              </a:rPr>
              <a:t>prácticas</a:t>
            </a:r>
            <a:r>
              <a:rPr sz="3600" b="1" spc="-8" dirty="0">
                <a:latin typeface="+mn-lt"/>
              </a:rPr>
              <a:t> </a:t>
            </a:r>
            <a:r>
              <a:rPr sz="3600" b="1" spc="-360" dirty="0">
                <a:latin typeface="+mn-lt"/>
              </a:rPr>
              <a:t>y</a:t>
            </a:r>
            <a:r>
              <a:rPr sz="3600" b="1" spc="38" dirty="0">
                <a:latin typeface="+mn-lt"/>
              </a:rPr>
              <a:t> </a:t>
            </a:r>
            <a:r>
              <a:rPr sz="3600" b="1" spc="-263" dirty="0">
                <a:latin typeface="+mn-lt"/>
              </a:rPr>
              <a:t>riesgos.</a:t>
            </a:r>
            <a:endParaRPr sz="3600" dirty="0">
              <a:latin typeface="+mn-lt"/>
            </a:endParaRPr>
          </a:p>
          <a:p>
            <a:pPr marL="361950" marR="7620">
              <a:lnSpc>
                <a:spcPct val="80000"/>
              </a:lnSpc>
              <a:spcBef>
                <a:spcPts val="368"/>
              </a:spcBef>
            </a:pPr>
            <a:r>
              <a:rPr sz="3000" spc="-68" dirty="0">
                <a:latin typeface="+mn-lt"/>
                <a:cs typeface="Microsoft Sans Serif"/>
              </a:rPr>
              <a:t>Autores: </a:t>
            </a:r>
            <a:r>
              <a:rPr sz="3000" spc="-120" dirty="0">
                <a:latin typeface="+mn-lt"/>
                <a:cs typeface="Microsoft Sans Serif"/>
              </a:rPr>
              <a:t>Megías, </a:t>
            </a:r>
            <a:r>
              <a:rPr sz="3000" spc="-150" dirty="0">
                <a:latin typeface="+mn-lt"/>
                <a:cs typeface="Microsoft Sans Serif"/>
              </a:rPr>
              <a:t>I.,</a:t>
            </a:r>
            <a:r>
              <a:rPr sz="3000" spc="-143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Rodríguez, </a:t>
            </a:r>
            <a:r>
              <a:rPr sz="3000" spc="-233" dirty="0">
                <a:latin typeface="+mn-lt"/>
                <a:cs typeface="Microsoft Sans Serif"/>
              </a:rPr>
              <a:t>E.,</a:t>
            </a:r>
            <a:r>
              <a:rPr sz="3000" spc="330" dirty="0">
                <a:latin typeface="+mn-lt"/>
                <a:cs typeface="Microsoft Sans Serif"/>
              </a:rPr>
              <a:t> </a:t>
            </a:r>
            <a:r>
              <a:rPr sz="3000" spc="-171" dirty="0">
                <a:latin typeface="+mn-lt"/>
                <a:cs typeface="Microsoft Sans Serif"/>
              </a:rPr>
              <a:t>Jóvenes</a:t>
            </a:r>
            <a:r>
              <a:rPr sz="3000" spc="450" dirty="0">
                <a:latin typeface="+mn-lt"/>
                <a:cs typeface="Microsoft Sans Serif"/>
              </a:rPr>
              <a:t> </a:t>
            </a:r>
            <a:r>
              <a:rPr sz="3000" spc="-120" dirty="0">
                <a:latin typeface="+mn-lt"/>
                <a:cs typeface="Microsoft Sans Serif"/>
              </a:rPr>
              <a:t>en</a:t>
            </a:r>
            <a:r>
              <a:rPr sz="3000" spc="555" dirty="0">
                <a:latin typeface="+mn-lt"/>
                <a:cs typeface="Microsoft Sans Serif"/>
              </a:rPr>
              <a:t> </a:t>
            </a:r>
            <a:r>
              <a:rPr sz="3000" spc="-68" dirty="0">
                <a:latin typeface="+mn-lt"/>
                <a:cs typeface="Microsoft Sans Serif"/>
              </a:rPr>
              <a:t>el </a:t>
            </a:r>
            <a:r>
              <a:rPr sz="3000" spc="-60" dirty="0">
                <a:latin typeface="+mn-lt"/>
                <a:cs typeface="Microsoft Sans Serif"/>
              </a:rPr>
              <a:t>mundo </a:t>
            </a:r>
            <a:r>
              <a:rPr sz="3000" spc="-45" dirty="0">
                <a:latin typeface="+mn-lt"/>
                <a:cs typeface="Microsoft Sans Serif"/>
              </a:rPr>
              <a:t>virtual: </a:t>
            </a:r>
            <a:r>
              <a:rPr sz="3000" spc="-120" dirty="0">
                <a:latin typeface="+mn-lt"/>
                <a:cs typeface="Microsoft Sans Serif"/>
              </a:rPr>
              <a:t>usos,</a:t>
            </a:r>
            <a:r>
              <a:rPr sz="3000" spc="563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prácticas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540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riesgos. </a:t>
            </a:r>
            <a:r>
              <a:rPr sz="3000" spc="-75" dirty="0">
                <a:latin typeface="+mn-lt"/>
                <a:cs typeface="Microsoft Sans Serif"/>
              </a:rPr>
              <a:t> </a:t>
            </a:r>
            <a:r>
              <a:rPr sz="3000" spc="-60" dirty="0">
                <a:latin typeface="+mn-lt"/>
                <a:cs typeface="Microsoft Sans Serif"/>
              </a:rPr>
              <a:t>Madrid,</a:t>
            </a:r>
            <a:r>
              <a:rPr sz="3000" spc="83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Fundación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Mapfre,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Centro</a:t>
            </a:r>
            <a:r>
              <a:rPr sz="3000" spc="75" dirty="0">
                <a:latin typeface="+mn-lt"/>
                <a:cs typeface="Microsoft Sans Serif"/>
              </a:rPr>
              <a:t> </a:t>
            </a:r>
            <a:r>
              <a:rPr sz="3000" spc="-171" dirty="0">
                <a:latin typeface="+mn-lt"/>
                <a:cs typeface="Microsoft Sans Serif"/>
              </a:rPr>
              <a:t>Reina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113" dirty="0">
                <a:latin typeface="+mn-lt"/>
                <a:cs typeface="Microsoft Sans Serif"/>
              </a:rPr>
              <a:t>Sofía</a:t>
            </a:r>
            <a:r>
              <a:rPr sz="3000" spc="83" dirty="0">
                <a:latin typeface="+mn-lt"/>
                <a:cs typeface="Microsoft Sans Serif"/>
              </a:rPr>
              <a:t> </a:t>
            </a:r>
            <a:r>
              <a:rPr sz="3000" spc="-68" dirty="0">
                <a:latin typeface="+mn-lt"/>
                <a:cs typeface="Microsoft Sans Serif"/>
              </a:rPr>
              <a:t>sobre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105" dirty="0">
                <a:latin typeface="+mn-lt"/>
                <a:cs typeface="Microsoft Sans Serif"/>
              </a:rPr>
              <a:t>Adolescencia</a:t>
            </a:r>
            <a:r>
              <a:rPr sz="3000" spc="38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105" dirty="0">
                <a:latin typeface="+mn-lt"/>
                <a:cs typeface="Microsoft Sans Serif"/>
              </a:rPr>
              <a:t> </a:t>
            </a:r>
            <a:r>
              <a:rPr sz="3000" spc="-105" dirty="0">
                <a:latin typeface="+mn-lt"/>
                <a:cs typeface="Microsoft Sans Serif"/>
              </a:rPr>
              <a:t>Juventud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120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la</a:t>
            </a:r>
            <a:r>
              <a:rPr sz="3000" spc="75" dirty="0">
                <a:latin typeface="+mn-lt"/>
                <a:cs typeface="Microsoft Sans Serif"/>
              </a:rPr>
              <a:t> </a:t>
            </a:r>
            <a:r>
              <a:rPr sz="3000" spc="-158" dirty="0">
                <a:latin typeface="+mn-lt"/>
                <a:cs typeface="Microsoft Sans Serif"/>
              </a:rPr>
              <a:t>FAD,</a:t>
            </a:r>
            <a:r>
              <a:rPr sz="3000" spc="105" dirty="0">
                <a:latin typeface="+mn-lt"/>
                <a:cs typeface="Microsoft Sans Serif"/>
              </a:rPr>
              <a:t> </a:t>
            </a:r>
            <a:r>
              <a:rPr sz="3000" spc="83" dirty="0">
                <a:latin typeface="+mn-lt"/>
                <a:cs typeface="Microsoft Sans Serif"/>
              </a:rPr>
              <a:t>2018, </a:t>
            </a:r>
            <a:r>
              <a:rPr sz="3000" spc="-773" dirty="0">
                <a:latin typeface="+mn-lt"/>
                <a:cs typeface="Microsoft Sans Serif"/>
              </a:rPr>
              <a:t> </a:t>
            </a:r>
            <a:r>
              <a:rPr sz="3000" b="1" u="sng" spc="-1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+mn-lt"/>
                <a:hlinkClick r:id="rId7"/>
              </a:rPr>
              <a:t>http://www.codajic.org/node/3363</a:t>
            </a:r>
            <a:endParaRPr sz="3000" dirty="0">
              <a:latin typeface="+mn-lt"/>
            </a:endParaRPr>
          </a:p>
          <a:p>
            <a:pPr>
              <a:lnSpc>
                <a:spcPct val="100000"/>
              </a:lnSpc>
            </a:pPr>
            <a:endParaRPr sz="4050" dirty="0">
              <a:latin typeface="+mn-lt"/>
            </a:endParaRPr>
          </a:p>
          <a:p>
            <a:pPr marL="590550" indent="-571500">
              <a:lnSpc>
                <a:spcPts val="4740"/>
              </a:lnSpc>
              <a:spcBef>
                <a:spcPts val="8"/>
              </a:spcBef>
              <a:buFont typeface="Arial" panose="020B0604020202020204" pitchFamily="34" charset="0"/>
              <a:buChar char="•"/>
            </a:pPr>
            <a:r>
              <a:rPr sz="4200" b="1" spc="-338" dirty="0">
                <a:latin typeface="+mn-lt"/>
              </a:rPr>
              <a:t>Tecnologías</a:t>
            </a:r>
            <a:endParaRPr sz="4200" dirty="0">
              <a:latin typeface="+mn-lt"/>
            </a:endParaRPr>
          </a:p>
          <a:p>
            <a:pPr marL="1379220">
              <a:lnSpc>
                <a:spcPts val="3300"/>
              </a:lnSpc>
            </a:pPr>
            <a:r>
              <a:rPr sz="3000" b="1" u="sng" spc="-1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+mn-lt"/>
                <a:hlinkClick r:id="rId8"/>
              </a:rPr>
              <a:t>http://www.codajic.org/bibliografia/12</a:t>
            </a:r>
            <a:endParaRPr sz="3000" dirty="0">
              <a:latin typeface="+mn-lt"/>
            </a:endParaRPr>
          </a:p>
        </p:txBody>
      </p:sp>
      <p:grpSp>
        <p:nvGrpSpPr>
          <p:cNvPr id="9" name="object 6">
            <a:extLst>
              <a:ext uri="{FF2B5EF4-FFF2-40B4-BE49-F238E27FC236}">
                <a16:creationId xmlns:a16="http://schemas.microsoft.com/office/drawing/2014/main" id="{37482FDC-43C2-5D0E-799C-47590B696C80}"/>
              </a:ext>
            </a:extLst>
          </p:cNvPr>
          <p:cNvGrpSpPr/>
          <p:nvPr/>
        </p:nvGrpSpPr>
        <p:grpSpPr>
          <a:xfrm>
            <a:off x="14999415" y="7010651"/>
            <a:ext cx="2035493" cy="2923221"/>
            <a:chOff x="10376623" y="2149994"/>
            <a:chExt cx="1356995" cy="1948814"/>
          </a:xfrm>
        </p:grpSpPr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D83A8523-C428-6A9F-5298-2CC680D5715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76623" y="2149994"/>
              <a:ext cx="1356946" cy="1948536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98587AD0-2211-C8F7-6D6C-C50172D83BD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41508" y="2314955"/>
              <a:ext cx="1040892" cy="16322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1290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8A0491CE-3F0D-268F-34AA-5EB3F2ABE3E0}"/>
              </a:ext>
            </a:extLst>
          </p:cNvPr>
          <p:cNvSpPr txBox="1"/>
          <p:nvPr/>
        </p:nvSpPr>
        <p:spPr>
          <a:xfrm>
            <a:off x="1235709" y="2654986"/>
            <a:ext cx="15083790" cy="603626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61950" indent="-342900">
              <a:spcBef>
                <a:spcPts val="150"/>
              </a:spcBef>
              <a:buFont typeface="Arial MT"/>
              <a:buChar char="•"/>
              <a:tabLst>
                <a:tab pos="361950" algn="l"/>
              </a:tabLst>
            </a:pPr>
            <a:r>
              <a:rPr sz="3600" b="1" spc="-248" dirty="0">
                <a:latin typeface="+mn-lt"/>
              </a:rPr>
              <a:t>Aprender</a:t>
            </a:r>
            <a:r>
              <a:rPr sz="3600" b="1" spc="8" dirty="0">
                <a:latin typeface="+mn-lt"/>
              </a:rPr>
              <a:t> </a:t>
            </a:r>
            <a:r>
              <a:rPr sz="3600" b="1" spc="-240" dirty="0">
                <a:latin typeface="+mn-lt"/>
              </a:rPr>
              <a:t>a</a:t>
            </a:r>
            <a:r>
              <a:rPr sz="3600" b="1" spc="23" dirty="0">
                <a:latin typeface="+mn-lt"/>
              </a:rPr>
              <a:t> </a:t>
            </a:r>
            <a:r>
              <a:rPr sz="3600" b="1" spc="-270" dirty="0">
                <a:latin typeface="+mn-lt"/>
              </a:rPr>
              <a:t>convivir</a:t>
            </a:r>
            <a:r>
              <a:rPr sz="3600" b="1" spc="-8" dirty="0">
                <a:latin typeface="+mn-lt"/>
              </a:rPr>
              <a:t> </a:t>
            </a:r>
            <a:r>
              <a:rPr sz="3600" b="1" spc="-315" dirty="0">
                <a:latin typeface="+mn-lt"/>
              </a:rPr>
              <a:t>con</a:t>
            </a:r>
            <a:r>
              <a:rPr sz="3600" b="1" spc="-23" dirty="0">
                <a:latin typeface="+mn-lt"/>
              </a:rPr>
              <a:t> </a:t>
            </a:r>
            <a:r>
              <a:rPr sz="3600" b="1" spc="-270" dirty="0">
                <a:latin typeface="+mn-lt"/>
              </a:rPr>
              <a:t>las</a:t>
            </a:r>
            <a:r>
              <a:rPr sz="3600" b="1" spc="-15" dirty="0">
                <a:latin typeface="+mn-lt"/>
              </a:rPr>
              <a:t> </a:t>
            </a:r>
            <a:r>
              <a:rPr sz="3600" b="1" spc="-263" dirty="0">
                <a:latin typeface="+mn-lt"/>
              </a:rPr>
              <a:t>pantallas¿Le</a:t>
            </a:r>
            <a:r>
              <a:rPr sz="3600" b="1" spc="-30" dirty="0">
                <a:latin typeface="+mn-lt"/>
              </a:rPr>
              <a:t> </a:t>
            </a:r>
            <a:r>
              <a:rPr sz="3600" b="1" spc="-195" dirty="0">
                <a:latin typeface="+mn-lt"/>
              </a:rPr>
              <a:t>dejo</a:t>
            </a:r>
            <a:r>
              <a:rPr sz="3600" b="1" spc="-15" dirty="0">
                <a:latin typeface="+mn-lt"/>
              </a:rPr>
              <a:t> </a:t>
            </a:r>
            <a:r>
              <a:rPr sz="3600" b="1" spc="-195" dirty="0">
                <a:latin typeface="+mn-lt"/>
              </a:rPr>
              <a:t>la</a:t>
            </a:r>
            <a:r>
              <a:rPr sz="3600" b="1" spc="-8" dirty="0">
                <a:latin typeface="+mn-lt"/>
              </a:rPr>
              <a:t> </a:t>
            </a:r>
            <a:r>
              <a:rPr sz="3600" b="1" spc="-158" dirty="0">
                <a:latin typeface="+mn-lt"/>
              </a:rPr>
              <a:t>tablet</a:t>
            </a:r>
            <a:r>
              <a:rPr sz="3600" b="1" spc="-30" dirty="0">
                <a:latin typeface="+mn-lt"/>
              </a:rPr>
              <a:t> </a:t>
            </a:r>
            <a:r>
              <a:rPr sz="3600" b="1" spc="-240" dirty="0">
                <a:latin typeface="+mn-lt"/>
              </a:rPr>
              <a:t>a</a:t>
            </a:r>
            <a:r>
              <a:rPr sz="3600" b="1" spc="45" dirty="0">
                <a:latin typeface="+mn-lt"/>
              </a:rPr>
              <a:t> </a:t>
            </a:r>
            <a:r>
              <a:rPr sz="3600" b="1" spc="-330" dirty="0">
                <a:latin typeface="+mn-lt"/>
              </a:rPr>
              <a:t>mis</a:t>
            </a:r>
            <a:r>
              <a:rPr sz="3600" b="1" spc="-8" dirty="0">
                <a:latin typeface="+mn-lt"/>
              </a:rPr>
              <a:t> </a:t>
            </a:r>
            <a:r>
              <a:rPr sz="3600" b="1" spc="-278" dirty="0">
                <a:latin typeface="+mn-lt"/>
              </a:rPr>
              <a:t>hijos?</a:t>
            </a:r>
            <a:endParaRPr sz="3600" dirty="0">
              <a:latin typeface="+mn-lt"/>
            </a:endParaRPr>
          </a:p>
          <a:p>
            <a:pPr marL="361950" marR="7620">
              <a:lnSpc>
                <a:spcPts val="3405"/>
              </a:lnSpc>
              <a:spcBef>
                <a:spcPts val="450"/>
              </a:spcBef>
            </a:pPr>
            <a:r>
              <a:rPr sz="3000" spc="-120" dirty="0">
                <a:latin typeface="+mn-lt"/>
                <a:cs typeface="Microsoft Sans Serif"/>
              </a:rPr>
              <a:t>Consejería</a:t>
            </a:r>
            <a:r>
              <a:rPr sz="3000" spc="23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Políticas</a:t>
            </a:r>
            <a:r>
              <a:rPr sz="3000" spc="75" dirty="0">
                <a:latin typeface="+mn-lt"/>
                <a:cs typeface="Microsoft Sans Serif"/>
              </a:rPr>
              <a:t> </a:t>
            </a:r>
            <a:r>
              <a:rPr sz="3000" spc="-135" dirty="0">
                <a:latin typeface="+mn-lt"/>
                <a:cs typeface="Microsoft Sans Serif"/>
              </a:rPr>
              <a:t>Sociales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98" dirty="0">
                <a:latin typeface="+mn-lt"/>
                <a:cs typeface="Microsoft Sans Serif"/>
              </a:rPr>
              <a:t>Familia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68" dirty="0">
                <a:latin typeface="+mn-lt"/>
                <a:cs typeface="Microsoft Sans Serif"/>
              </a:rPr>
              <a:t>Dirección</a:t>
            </a:r>
            <a:r>
              <a:rPr sz="3000" spc="45" dirty="0">
                <a:latin typeface="+mn-lt"/>
                <a:cs typeface="Microsoft Sans Serif"/>
              </a:rPr>
              <a:t> </a:t>
            </a:r>
            <a:r>
              <a:rPr sz="3000" spc="-143" dirty="0">
                <a:latin typeface="+mn-lt"/>
                <a:cs typeface="Microsoft Sans Serif"/>
              </a:rPr>
              <a:t>General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la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98" dirty="0">
                <a:latin typeface="+mn-lt"/>
                <a:cs typeface="Microsoft Sans Serif"/>
              </a:rPr>
              <a:t>Familia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68" dirty="0">
                <a:latin typeface="+mn-lt"/>
                <a:cs typeface="Microsoft Sans Serif"/>
              </a:rPr>
              <a:t>el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90" dirty="0">
                <a:latin typeface="+mn-lt"/>
                <a:cs typeface="Microsoft Sans Serif"/>
              </a:rPr>
              <a:t>Menor.</a:t>
            </a:r>
            <a:r>
              <a:rPr sz="3000" spc="83" dirty="0">
                <a:latin typeface="+mn-lt"/>
                <a:cs typeface="Microsoft Sans Serif"/>
              </a:rPr>
              <a:t> </a:t>
            </a:r>
            <a:r>
              <a:rPr sz="3000" spc="143" dirty="0">
                <a:latin typeface="+mn-lt"/>
                <a:cs typeface="Microsoft Sans Serif"/>
              </a:rPr>
              <a:t>2017 </a:t>
            </a:r>
            <a:r>
              <a:rPr sz="3000" spc="-780" dirty="0">
                <a:latin typeface="+mn-lt"/>
                <a:cs typeface="Microsoft Sans Serif"/>
              </a:rPr>
              <a:t> </a:t>
            </a:r>
            <a:r>
              <a:rPr sz="3000" b="1" u="sng" spc="-1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+mn-lt"/>
                <a:hlinkClick r:id="rId3"/>
              </a:rPr>
              <a:t>http://www.codajic.org/node/4077</a:t>
            </a:r>
            <a:endParaRPr sz="3000" dirty="0">
              <a:latin typeface="+mn-lt"/>
            </a:endParaRPr>
          </a:p>
          <a:p>
            <a:pPr>
              <a:lnSpc>
                <a:spcPct val="100000"/>
              </a:lnSpc>
            </a:pPr>
            <a:endParaRPr sz="3300" dirty="0">
              <a:latin typeface="+mn-lt"/>
            </a:endParaRPr>
          </a:p>
          <a:p>
            <a:pPr>
              <a:spcBef>
                <a:spcPts val="15"/>
              </a:spcBef>
            </a:pPr>
            <a:endParaRPr sz="2625" dirty="0">
              <a:latin typeface="+mn-lt"/>
            </a:endParaRPr>
          </a:p>
          <a:p>
            <a:pPr marL="361950" marR="221933" indent="-342900">
              <a:lnSpc>
                <a:spcPts val="3885"/>
              </a:lnSpc>
              <a:buFont typeface="Arial MT"/>
              <a:buChar char="•"/>
              <a:tabLst>
                <a:tab pos="361950" algn="l"/>
              </a:tabLst>
            </a:pPr>
            <a:r>
              <a:rPr sz="3600" b="1" spc="-360" dirty="0">
                <a:latin typeface="+mn-lt"/>
              </a:rPr>
              <a:t>Pasos</a:t>
            </a:r>
            <a:r>
              <a:rPr sz="3600" b="1" spc="-353" dirty="0">
                <a:latin typeface="+mn-lt"/>
              </a:rPr>
              <a:t> </a:t>
            </a:r>
            <a:r>
              <a:rPr sz="3600" b="1" spc="-217" dirty="0">
                <a:latin typeface="+mn-lt"/>
              </a:rPr>
              <a:t>para </a:t>
            </a:r>
            <a:r>
              <a:rPr sz="3600" b="1" spc="-203" dirty="0">
                <a:latin typeface="+mn-lt"/>
              </a:rPr>
              <a:t>evitar </a:t>
            </a:r>
            <a:r>
              <a:rPr sz="3600" b="1" spc="-195" dirty="0">
                <a:latin typeface="+mn-lt"/>
              </a:rPr>
              <a:t>la </a:t>
            </a:r>
            <a:r>
              <a:rPr sz="3600" b="1" spc="-278" dirty="0">
                <a:latin typeface="+mn-lt"/>
              </a:rPr>
              <a:t>adicción </a:t>
            </a:r>
            <a:r>
              <a:rPr sz="3600" b="1" spc="-240" dirty="0">
                <a:latin typeface="+mn-lt"/>
              </a:rPr>
              <a:t>a </a:t>
            </a:r>
            <a:r>
              <a:rPr sz="3600" b="1" spc="-270" dirty="0">
                <a:latin typeface="+mn-lt"/>
              </a:rPr>
              <a:t>los </a:t>
            </a:r>
            <a:r>
              <a:rPr sz="3600" b="1" spc="-255" dirty="0">
                <a:latin typeface="+mn-lt"/>
              </a:rPr>
              <a:t>videojuegos </a:t>
            </a:r>
            <a:r>
              <a:rPr sz="3600" b="1" spc="-293" dirty="0">
                <a:latin typeface="+mn-lt"/>
              </a:rPr>
              <a:t>¿Puedo</a:t>
            </a:r>
            <a:r>
              <a:rPr sz="3600" b="1" spc="-285" dirty="0">
                <a:latin typeface="+mn-lt"/>
              </a:rPr>
              <a:t> </a:t>
            </a:r>
            <a:r>
              <a:rPr sz="3600" b="1" spc="-278" dirty="0">
                <a:latin typeface="+mn-lt"/>
              </a:rPr>
              <a:t>ayudar</a:t>
            </a:r>
            <a:r>
              <a:rPr sz="3600" b="1" spc="-270" dirty="0">
                <a:latin typeface="+mn-lt"/>
              </a:rPr>
              <a:t> </a:t>
            </a:r>
            <a:r>
              <a:rPr sz="3600" b="1" spc="-240" dirty="0">
                <a:latin typeface="+mn-lt"/>
              </a:rPr>
              <a:t>a</a:t>
            </a:r>
            <a:r>
              <a:rPr sz="3600" b="1" spc="-233" dirty="0">
                <a:latin typeface="+mn-lt"/>
              </a:rPr>
              <a:t> </a:t>
            </a:r>
            <a:r>
              <a:rPr sz="3600" b="1" spc="-330" dirty="0">
                <a:latin typeface="+mn-lt"/>
              </a:rPr>
              <a:t>mis</a:t>
            </a:r>
            <a:r>
              <a:rPr sz="3600" b="1" spc="-323" dirty="0">
                <a:latin typeface="+mn-lt"/>
              </a:rPr>
              <a:t> </a:t>
            </a:r>
            <a:r>
              <a:rPr sz="3600" b="1" spc="-255" dirty="0">
                <a:latin typeface="+mn-lt"/>
              </a:rPr>
              <a:t>hijos </a:t>
            </a:r>
            <a:r>
              <a:rPr sz="3600" b="1" spc="-240" dirty="0">
                <a:latin typeface="+mn-lt"/>
              </a:rPr>
              <a:t>a </a:t>
            </a:r>
            <a:r>
              <a:rPr sz="3600" b="1" spc="-982" dirty="0">
                <a:latin typeface="+mn-lt"/>
              </a:rPr>
              <a:t> </a:t>
            </a:r>
            <a:r>
              <a:rPr sz="3600" b="1" spc="-217" dirty="0">
                <a:latin typeface="+mn-lt"/>
              </a:rPr>
              <a:t>divertirse</a:t>
            </a:r>
            <a:r>
              <a:rPr sz="3600" b="1" spc="-30" dirty="0">
                <a:latin typeface="+mn-lt"/>
              </a:rPr>
              <a:t> </a:t>
            </a:r>
            <a:r>
              <a:rPr sz="3600" b="1" spc="-248" dirty="0">
                <a:latin typeface="+mn-lt"/>
              </a:rPr>
              <a:t>en</a:t>
            </a:r>
            <a:r>
              <a:rPr sz="3600" b="1" dirty="0">
                <a:latin typeface="+mn-lt"/>
              </a:rPr>
              <a:t> </a:t>
            </a:r>
            <a:r>
              <a:rPr sz="3600" b="1" spc="-195" dirty="0">
                <a:latin typeface="+mn-lt"/>
              </a:rPr>
              <a:t>la</a:t>
            </a:r>
            <a:r>
              <a:rPr sz="3600" b="1" dirty="0">
                <a:latin typeface="+mn-lt"/>
              </a:rPr>
              <a:t> </a:t>
            </a:r>
            <a:r>
              <a:rPr sz="3600" b="1" spc="-233" dirty="0">
                <a:latin typeface="+mn-lt"/>
              </a:rPr>
              <a:t>red?</a:t>
            </a:r>
            <a:r>
              <a:rPr sz="3600" b="1" spc="-8" dirty="0">
                <a:latin typeface="+mn-lt"/>
              </a:rPr>
              <a:t> </a:t>
            </a:r>
            <a:r>
              <a:rPr sz="3000" spc="-120" dirty="0">
                <a:latin typeface="+mn-lt"/>
                <a:cs typeface="Microsoft Sans Serif"/>
              </a:rPr>
              <a:t>Consejería</a:t>
            </a:r>
            <a:r>
              <a:rPr sz="3000" spc="23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Políticas</a:t>
            </a:r>
            <a:r>
              <a:rPr sz="3000" spc="45" dirty="0">
                <a:latin typeface="+mn-lt"/>
                <a:cs typeface="Microsoft Sans Serif"/>
              </a:rPr>
              <a:t> </a:t>
            </a:r>
            <a:r>
              <a:rPr sz="3000" spc="-135" dirty="0">
                <a:latin typeface="+mn-lt"/>
                <a:cs typeface="Microsoft Sans Serif"/>
              </a:rPr>
              <a:t>Sociales</a:t>
            </a:r>
            <a:r>
              <a:rPr sz="3000" spc="45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98" dirty="0">
                <a:latin typeface="+mn-lt"/>
                <a:cs typeface="Microsoft Sans Serif"/>
              </a:rPr>
              <a:t>Familia</a:t>
            </a:r>
            <a:endParaRPr sz="3000" dirty="0">
              <a:latin typeface="+mn-lt"/>
              <a:cs typeface="Microsoft Sans Serif"/>
            </a:endParaRPr>
          </a:p>
          <a:p>
            <a:pPr marL="361950">
              <a:lnSpc>
                <a:spcPts val="3210"/>
              </a:lnSpc>
            </a:pPr>
            <a:r>
              <a:rPr sz="3000" spc="-68" dirty="0">
                <a:latin typeface="+mn-lt"/>
                <a:cs typeface="Microsoft Sans Serif"/>
              </a:rPr>
              <a:t>Dirección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143" dirty="0">
                <a:latin typeface="+mn-lt"/>
                <a:cs typeface="Microsoft Sans Serif"/>
              </a:rPr>
              <a:t>General</a:t>
            </a:r>
            <a:r>
              <a:rPr sz="3000" spc="68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105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la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98" dirty="0">
                <a:latin typeface="+mn-lt"/>
                <a:cs typeface="Microsoft Sans Serif"/>
              </a:rPr>
              <a:t>Familia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105" dirty="0">
                <a:latin typeface="+mn-lt"/>
                <a:cs typeface="Microsoft Sans Serif"/>
              </a:rPr>
              <a:t> </a:t>
            </a:r>
            <a:r>
              <a:rPr sz="3000" spc="-68" dirty="0">
                <a:latin typeface="+mn-lt"/>
                <a:cs typeface="Microsoft Sans Serif"/>
              </a:rPr>
              <a:t>el</a:t>
            </a:r>
            <a:r>
              <a:rPr sz="3000" spc="105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Menor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143" dirty="0">
                <a:latin typeface="+mn-lt"/>
                <a:cs typeface="Microsoft Sans Serif"/>
              </a:rPr>
              <a:t>2017</a:t>
            </a:r>
            <a:r>
              <a:rPr sz="3000" spc="127" dirty="0">
                <a:latin typeface="+mn-lt"/>
                <a:cs typeface="Microsoft Sans Serif"/>
              </a:rPr>
              <a:t> </a:t>
            </a:r>
            <a:r>
              <a:rPr sz="3000" b="1" u="sng" spc="-1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+mn-lt"/>
                <a:hlinkClick r:id="rId4"/>
              </a:rPr>
              <a:t>http://www.codajic.org/node/3727</a:t>
            </a:r>
            <a:endParaRPr sz="3000" dirty="0">
              <a:latin typeface="+mn-lt"/>
            </a:endParaRPr>
          </a:p>
          <a:p>
            <a:pPr>
              <a:spcBef>
                <a:spcPts val="68"/>
              </a:spcBef>
            </a:pPr>
            <a:endParaRPr sz="3225" dirty="0">
              <a:latin typeface="+mn-lt"/>
            </a:endParaRPr>
          </a:p>
          <a:p>
            <a:pPr marL="523875" indent="-505778">
              <a:buSzPct val="116666"/>
              <a:buFont typeface="Arial MT"/>
              <a:buChar char="•"/>
              <a:tabLst>
                <a:tab pos="523875" algn="l"/>
                <a:tab pos="524828" algn="l"/>
              </a:tabLst>
            </a:pPr>
            <a:r>
              <a:rPr sz="3600" b="1" spc="-375" dirty="0">
                <a:latin typeface="+mn-lt"/>
              </a:rPr>
              <a:t>A</a:t>
            </a:r>
            <a:r>
              <a:rPr sz="3600" b="1" spc="-188" dirty="0">
                <a:latin typeface="+mn-lt"/>
              </a:rPr>
              <a:t>pr</a:t>
            </a:r>
            <a:r>
              <a:rPr sz="3600" b="1" spc="-240" dirty="0">
                <a:latin typeface="+mn-lt"/>
              </a:rPr>
              <a:t>e</a:t>
            </a:r>
            <a:r>
              <a:rPr sz="3600" b="1" spc="-338" dirty="0">
                <a:latin typeface="+mn-lt"/>
              </a:rPr>
              <a:t>n</a:t>
            </a:r>
            <a:r>
              <a:rPr sz="3600" b="1" spc="-225" dirty="0">
                <a:latin typeface="+mn-lt"/>
              </a:rPr>
              <a:t>d</a:t>
            </a:r>
            <a:r>
              <a:rPr sz="3600" b="1" spc="-240" dirty="0">
                <a:latin typeface="+mn-lt"/>
              </a:rPr>
              <a:t>e</a:t>
            </a:r>
            <a:r>
              <a:rPr sz="3600" b="1" spc="-165" dirty="0">
                <a:latin typeface="+mn-lt"/>
              </a:rPr>
              <a:t>r</a:t>
            </a:r>
            <a:r>
              <a:rPr sz="3600" b="1" spc="-8" dirty="0">
                <a:latin typeface="+mn-lt"/>
              </a:rPr>
              <a:t> </a:t>
            </a:r>
            <a:r>
              <a:rPr sz="3600" b="1" spc="-240" dirty="0">
                <a:latin typeface="+mn-lt"/>
              </a:rPr>
              <a:t>a</a:t>
            </a:r>
            <a:r>
              <a:rPr sz="3600" b="1" spc="38" dirty="0">
                <a:latin typeface="+mn-lt"/>
              </a:rPr>
              <a:t> </a:t>
            </a:r>
            <a:r>
              <a:rPr sz="3600" b="1" spc="-443" dirty="0">
                <a:latin typeface="+mn-lt"/>
              </a:rPr>
              <a:t>c</a:t>
            </a:r>
            <a:r>
              <a:rPr sz="3600" b="1" spc="-255" dirty="0">
                <a:latin typeface="+mn-lt"/>
              </a:rPr>
              <a:t>o</a:t>
            </a:r>
            <a:r>
              <a:rPr sz="3600" b="1" spc="-293" dirty="0">
                <a:latin typeface="+mn-lt"/>
              </a:rPr>
              <a:t>n</a:t>
            </a:r>
            <a:r>
              <a:rPr sz="3600" b="1" spc="-368" dirty="0">
                <a:latin typeface="+mn-lt"/>
              </a:rPr>
              <a:t>v</a:t>
            </a:r>
            <a:r>
              <a:rPr sz="3600" b="1" spc="-158" dirty="0">
                <a:latin typeface="+mn-lt"/>
              </a:rPr>
              <a:t>i</a:t>
            </a:r>
            <a:r>
              <a:rPr sz="3600" b="1" spc="-353" dirty="0">
                <a:latin typeface="+mn-lt"/>
              </a:rPr>
              <a:t>v</a:t>
            </a:r>
            <a:r>
              <a:rPr sz="3600" b="1" spc="-158" dirty="0">
                <a:latin typeface="+mn-lt"/>
              </a:rPr>
              <a:t>i</a:t>
            </a:r>
            <a:r>
              <a:rPr sz="3600" b="1" spc="-165" dirty="0">
                <a:latin typeface="+mn-lt"/>
              </a:rPr>
              <a:t>r</a:t>
            </a:r>
            <a:r>
              <a:rPr sz="3600" b="1" spc="-8" dirty="0">
                <a:latin typeface="+mn-lt"/>
              </a:rPr>
              <a:t> </a:t>
            </a:r>
            <a:r>
              <a:rPr sz="3600" b="1" spc="-443" dirty="0">
                <a:latin typeface="+mn-lt"/>
              </a:rPr>
              <a:t>c</a:t>
            </a:r>
            <a:r>
              <a:rPr sz="3600" b="1" spc="-255" dirty="0">
                <a:latin typeface="+mn-lt"/>
              </a:rPr>
              <a:t>on</a:t>
            </a:r>
            <a:r>
              <a:rPr sz="3600" b="1" spc="-30" dirty="0">
                <a:latin typeface="+mn-lt"/>
              </a:rPr>
              <a:t> </a:t>
            </a:r>
            <a:r>
              <a:rPr sz="3600" b="1" spc="-171" dirty="0">
                <a:latin typeface="+mn-lt"/>
              </a:rPr>
              <a:t>el</a:t>
            </a:r>
            <a:r>
              <a:rPr sz="3600" b="1" dirty="0">
                <a:latin typeface="+mn-lt"/>
              </a:rPr>
              <a:t> </a:t>
            </a:r>
            <a:r>
              <a:rPr sz="3600" b="1" spc="-420" dirty="0">
                <a:latin typeface="+mn-lt"/>
              </a:rPr>
              <a:t>m</a:t>
            </a:r>
            <a:r>
              <a:rPr sz="3600" b="1" spc="-248" dirty="0">
                <a:latin typeface="+mn-lt"/>
              </a:rPr>
              <a:t>ó</a:t>
            </a:r>
            <a:r>
              <a:rPr sz="3600" b="1" spc="-353" dirty="0">
                <a:latin typeface="+mn-lt"/>
              </a:rPr>
              <a:t>v</a:t>
            </a:r>
            <a:r>
              <a:rPr sz="3600" b="1" spc="-158" dirty="0">
                <a:latin typeface="+mn-lt"/>
              </a:rPr>
              <a:t>i</a:t>
            </a:r>
            <a:r>
              <a:rPr sz="3600" b="1" spc="-135" dirty="0">
                <a:latin typeface="+mn-lt"/>
              </a:rPr>
              <a:t>l</a:t>
            </a:r>
            <a:endParaRPr sz="3600" dirty="0">
              <a:latin typeface="+mn-lt"/>
            </a:endParaRPr>
          </a:p>
          <a:p>
            <a:pPr marL="19050" marR="1466850">
              <a:lnSpc>
                <a:spcPts val="3750"/>
              </a:lnSpc>
              <a:spcBef>
                <a:spcPts val="1328"/>
              </a:spcBef>
            </a:pPr>
            <a:r>
              <a:rPr sz="3000" spc="-68" dirty="0">
                <a:latin typeface="+mn-lt"/>
                <a:cs typeface="Microsoft Sans Serif"/>
              </a:rPr>
              <a:t>Dirección</a:t>
            </a:r>
            <a:r>
              <a:rPr sz="3000" spc="38" dirty="0">
                <a:latin typeface="+mn-lt"/>
                <a:cs typeface="Microsoft Sans Serif"/>
              </a:rPr>
              <a:t> </a:t>
            </a:r>
            <a:r>
              <a:rPr sz="3000" spc="-143" dirty="0">
                <a:latin typeface="+mn-lt"/>
                <a:cs typeface="Microsoft Sans Serif"/>
              </a:rPr>
              <a:t>General</a:t>
            </a:r>
            <a:r>
              <a:rPr sz="3000" spc="60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83" dirty="0">
                <a:latin typeface="+mn-lt"/>
                <a:cs typeface="Microsoft Sans Serif"/>
              </a:rPr>
              <a:t>la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98" dirty="0">
                <a:latin typeface="+mn-lt"/>
                <a:cs typeface="Microsoft Sans Serif"/>
              </a:rPr>
              <a:t>Familia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68" dirty="0">
                <a:latin typeface="+mn-lt"/>
                <a:cs typeface="Microsoft Sans Serif"/>
              </a:rPr>
              <a:t>el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Menor</a:t>
            </a:r>
            <a:r>
              <a:rPr sz="3000" spc="75" dirty="0">
                <a:latin typeface="+mn-lt"/>
                <a:cs typeface="Microsoft Sans Serif"/>
              </a:rPr>
              <a:t> </a:t>
            </a:r>
            <a:r>
              <a:rPr sz="3000" spc="-120" dirty="0">
                <a:latin typeface="+mn-lt"/>
                <a:cs typeface="Microsoft Sans Serif"/>
              </a:rPr>
              <a:t>Consejería</a:t>
            </a:r>
            <a:r>
              <a:rPr sz="3000" spc="30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98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Políticas</a:t>
            </a:r>
            <a:r>
              <a:rPr sz="3000" spc="68" dirty="0">
                <a:latin typeface="+mn-lt"/>
                <a:cs typeface="Microsoft Sans Serif"/>
              </a:rPr>
              <a:t> </a:t>
            </a:r>
            <a:r>
              <a:rPr sz="3000" spc="-135" dirty="0">
                <a:latin typeface="+mn-lt"/>
                <a:cs typeface="Microsoft Sans Serif"/>
              </a:rPr>
              <a:t>Sociales</a:t>
            </a:r>
            <a:r>
              <a:rPr sz="3000" spc="53" dirty="0">
                <a:latin typeface="+mn-lt"/>
                <a:cs typeface="Microsoft Sans Serif"/>
              </a:rPr>
              <a:t> </a:t>
            </a:r>
            <a:r>
              <a:rPr sz="3000" spc="-127" dirty="0">
                <a:latin typeface="+mn-lt"/>
                <a:cs typeface="Microsoft Sans Serif"/>
              </a:rPr>
              <a:t>y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98" dirty="0">
                <a:latin typeface="+mn-lt"/>
                <a:cs typeface="Microsoft Sans Serif"/>
              </a:rPr>
              <a:t>Familia </a:t>
            </a:r>
            <a:r>
              <a:rPr sz="3000" spc="-773" dirty="0">
                <a:latin typeface="+mn-lt"/>
                <a:cs typeface="Microsoft Sans Serif"/>
              </a:rPr>
              <a:t> </a:t>
            </a:r>
            <a:r>
              <a:rPr sz="3000" spc="-98" dirty="0">
                <a:latin typeface="+mn-lt"/>
                <a:cs typeface="Microsoft Sans Serif"/>
              </a:rPr>
              <a:t>Comunidad</a:t>
            </a:r>
            <a:r>
              <a:rPr sz="3000" spc="45" dirty="0">
                <a:latin typeface="+mn-lt"/>
                <a:cs typeface="Microsoft Sans Serif"/>
              </a:rPr>
              <a:t> </a:t>
            </a:r>
            <a:r>
              <a:rPr sz="3000" spc="-75" dirty="0">
                <a:latin typeface="+mn-lt"/>
                <a:cs typeface="Microsoft Sans Serif"/>
              </a:rPr>
              <a:t>de</a:t>
            </a:r>
            <a:r>
              <a:rPr sz="3000" spc="90" dirty="0">
                <a:latin typeface="+mn-lt"/>
                <a:cs typeface="Microsoft Sans Serif"/>
              </a:rPr>
              <a:t> </a:t>
            </a:r>
            <a:r>
              <a:rPr sz="3000" spc="-45" dirty="0">
                <a:latin typeface="+mn-lt"/>
                <a:cs typeface="Microsoft Sans Serif"/>
              </a:rPr>
              <a:t>Madrid</a:t>
            </a:r>
            <a:r>
              <a:rPr sz="3000" spc="83" dirty="0">
                <a:latin typeface="+mn-lt"/>
                <a:cs typeface="Microsoft Sans Serif"/>
              </a:rPr>
              <a:t> </a:t>
            </a:r>
            <a:r>
              <a:rPr sz="3000" spc="-105" dirty="0">
                <a:latin typeface="+mn-lt"/>
                <a:cs typeface="Microsoft Sans Serif"/>
              </a:rPr>
              <a:t>2019</a:t>
            </a:r>
            <a:r>
              <a:rPr sz="3600" spc="-105" dirty="0">
                <a:latin typeface="+mn-lt"/>
                <a:cs typeface="Microsoft Sans Serif"/>
              </a:rPr>
              <a:t>.</a:t>
            </a:r>
            <a:r>
              <a:rPr sz="3600" b="1" u="heavy" spc="-10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+mn-lt"/>
                <a:hlinkClick r:id="rId5"/>
              </a:rPr>
              <a:t>http://www.codajic.org/node/4075</a:t>
            </a:r>
            <a:endParaRPr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7027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AE36B282-A9B3-CBC1-9630-DE7C064F21E9}"/>
              </a:ext>
            </a:extLst>
          </p:cNvPr>
          <p:cNvSpPr txBox="1"/>
          <p:nvPr/>
        </p:nvSpPr>
        <p:spPr>
          <a:xfrm>
            <a:off x="1808784" y="2510281"/>
            <a:ext cx="14498016" cy="5150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000" b="1" spc="-450" dirty="0">
                <a:solidFill>
                  <a:srgbClr val="4471C4"/>
                </a:solidFill>
                <a:latin typeface="+mn-lt"/>
                <a:cs typeface="Arial"/>
              </a:rPr>
              <a:t>P</a:t>
            </a:r>
            <a:r>
              <a:rPr sz="4000" b="1" spc="-300" dirty="0">
                <a:solidFill>
                  <a:srgbClr val="4471C4"/>
                </a:solidFill>
                <a:latin typeface="+mn-lt"/>
                <a:cs typeface="Arial"/>
              </a:rPr>
              <a:t>a</a:t>
            </a:r>
            <a:r>
              <a:rPr sz="4000" b="1" spc="-190" dirty="0">
                <a:solidFill>
                  <a:srgbClr val="4471C4"/>
                </a:solidFill>
                <a:latin typeface="+mn-lt"/>
                <a:cs typeface="Arial"/>
              </a:rPr>
              <a:t>r</a:t>
            </a:r>
            <a:r>
              <a:rPr sz="4000" b="1" spc="-265" dirty="0">
                <a:solidFill>
                  <a:srgbClr val="4471C4"/>
                </a:solidFill>
                <a:latin typeface="+mn-lt"/>
                <a:cs typeface="Arial"/>
              </a:rPr>
              <a:t>a</a:t>
            </a:r>
            <a:r>
              <a:rPr sz="4000" b="1" spc="5" dirty="0">
                <a:solidFill>
                  <a:srgbClr val="4471C4"/>
                </a:solidFill>
                <a:latin typeface="+mn-lt"/>
                <a:cs typeface="Arial"/>
              </a:rPr>
              <a:t> </a:t>
            </a:r>
            <a:r>
              <a:rPr sz="4000" b="1" spc="-500" dirty="0">
                <a:solidFill>
                  <a:srgbClr val="4471C4"/>
                </a:solidFill>
                <a:latin typeface="+mn-lt"/>
                <a:cs typeface="Arial"/>
              </a:rPr>
              <a:t>c</a:t>
            </a:r>
            <a:r>
              <a:rPr sz="4000" b="1" spc="-275" dirty="0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sz="4000" b="1" spc="-490" dirty="0">
                <a:solidFill>
                  <a:srgbClr val="4471C4"/>
                </a:solidFill>
                <a:latin typeface="+mn-lt"/>
                <a:cs typeface="Arial"/>
              </a:rPr>
              <a:t>m</a:t>
            </a:r>
            <a:r>
              <a:rPr sz="4000" b="1" spc="-225" dirty="0">
                <a:solidFill>
                  <a:srgbClr val="4471C4"/>
                </a:solidFill>
                <a:latin typeface="+mn-lt"/>
                <a:cs typeface="Arial"/>
              </a:rPr>
              <a:t>p</a:t>
            </a:r>
            <a:r>
              <a:rPr sz="4000" b="1" spc="-315" dirty="0">
                <a:solidFill>
                  <a:srgbClr val="4471C4"/>
                </a:solidFill>
                <a:latin typeface="+mn-lt"/>
                <a:cs typeface="Arial"/>
              </a:rPr>
              <a:t>a</a:t>
            </a:r>
            <a:r>
              <a:rPr sz="4000" b="1" spc="-210" dirty="0">
                <a:solidFill>
                  <a:srgbClr val="4471C4"/>
                </a:solidFill>
                <a:latin typeface="+mn-lt"/>
                <a:cs typeface="Arial"/>
              </a:rPr>
              <a:t>r</a:t>
            </a:r>
            <a:r>
              <a:rPr sz="4000" b="1" spc="-70" dirty="0">
                <a:solidFill>
                  <a:srgbClr val="4471C4"/>
                </a:solidFill>
                <a:latin typeface="+mn-lt"/>
                <a:cs typeface="Arial"/>
              </a:rPr>
              <a:t>t</a:t>
            </a:r>
            <a:r>
              <a:rPr sz="4000" b="1" spc="-145" dirty="0">
                <a:solidFill>
                  <a:srgbClr val="4471C4"/>
                </a:solidFill>
                <a:latin typeface="+mn-lt"/>
                <a:cs typeface="Arial"/>
              </a:rPr>
              <a:t>i</a:t>
            </a:r>
            <a:r>
              <a:rPr sz="4000" b="1" spc="-195" dirty="0">
                <a:solidFill>
                  <a:srgbClr val="4471C4"/>
                </a:solidFill>
                <a:latin typeface="+mn-lt"/>
                <a:cs typeface="Arial"/>
              </a:rPr>
              <a:t>r</a:t>
            </a:r>
            <a:r>
              <a:rPr sz="4000" b="1" spc="-5" dirty="0">
                <a:solidFill>
                  <a:srgbClr val="4471C4"/>
                </a:solidFill>
                <a:latin typeface="+mn-lt"/>
                <a:cs typeface="Arial"/>
              </a:rPr>
              <a:t> </a:t>
            </a:r>
            <a:r>
              <a:rPr sz="4000" b="1" spc="-500" dirty="0">
                <a:solidFill>
                  <a:srgbClr val="4471C4"/>
                </a:solidFill>
                <a:latin typeface="+mn-lt"/>
                <a:cs typeface="Arial"/>
              </a:rPr>
              <a:t>c</a:t>
            </a:r>
            <a:r>
              <a:rPr sz="4000" b="1" spc="-275" dirty="0">
                <a:solidFill>
                  <a:srgbClr val="4471C4"/>
                </a:solidFill>
                <a:latin typeface="+mn-lt"/>
                <a:cs typeface="Arial"/>
              </a:rPr>
              <a:t>o</a:t>
            </a:r>
            <a:r>
              <a:rPr sz="4000" b="1" spc="-325" dirty="0">
                <a:solidFill>
                  <a:srgbClr val="4471C4"/>
                </a:solidFill>
                <a:latin typeface="+mn-lt"/>
                <a:cs typeface="Arial"/>
              </a:rPr>
              <a:t>n</a:t>
            </a:r>
            <a:r>
              <a:rPr sz="4000" b="1" spc="30" dirty="0">
                <a:solidFill>
                  <a:srgbClr val="4471C4"/>
                </a:solidFill>
                <a:latin typeface="+mn-lt"/>
                <a:cs typeface="Arial"/>
              </a:rPr>
              <a:t> </a:t>
            </a:r>
            <a:r>
              <a:rPr sz="4000" b="1" spc="-145" dirty="0">
                <a:solidFill>
                  <a:srgbClr val="4471C4"/>
                </a:solidFill>
                <a:latin typeface="+mn-lt"/>
                <a:cs typeface="Arial"/>
              </a:rPr>
              <a:t>l</a:t>
            </a:r>
            <a:r>
              <a:rPr sz="4000" b="1" spc="-305" dirty="0">
                <a:solidFill>
                  <a:srgbClr val="4471C4"/>
                </a:solidFill>
                <a:latin typeface="+mn-lt"/>
                <a:cs typeface="Arial"/>
              </a:rPr>
              <a:t>a</a:t>
            </a:r>
            <a:r>
              <a:rPr sz="4000" b="1" spc="-475" dirty="0">
                <a:solidFill>
                  <a:srgbClr val="4471C4"/>
                </a:solidFill>
                <a:latin typeface="+mn-lt"/>
                <a:cs typeface="Arial"/>
              </a:rPr>
              <a:t>s</a:t>
            </a:r>
            <a:r>
              <a:rPr sz="4000" b="1" spc="15" dirty="0">
                <a:solidFill>
                  <a:srgbClr val="4471C4"/>
                </a:solidFill>
                <a:latin typeface="+mn-lt"/>
                <a:cs typeface="Arial"/>
              </a:rPr>
              <a:t> </a:t>
            </a:r>
            <a:r>
              <a:rPr sz="4000" b="1" spc="-345" dirty="0">
                <a:solidFill>
                  <a:srgbClr val="4471C4"/>
                </a:solidFill>
                <a:latin typeface="+mn-lt"/>
                <a:cs typeface="Arial"/>
              </a:rPr>
              <a:t>F</a:t>
            </a:r>
            <a:r>
              <a:rPr sz="4000" b="1" spc="-300" dirty="0">
                <a:solidFill>
                  <a:srgbClr val="4471C4"/>
                </a:solidFill>
                <a:latin typeface="+mn-lt"/>
                <a:cs typeface="Arial"/>
              </a:rPr>
              <a:t>a</a:t>
            </a:r>
            <a:r>
              <a:rPr sz="4000" b="1" spc="-490" dirty="0">
                <a:solidFill>
                  <a:srgbClr val="4471C4"/>
                </a:solidFill>
                <a:latin typeface="+mn-lt"/>
                <a:cs typeface="Arial"/>
              </a:rPr>
              <a:t>m</a:t>
            </a:r>
            <a:r>
              <a:rPr sz="4000" b="1" spc="-160" dirty="0">
                <a:solidFill>
                  <a:srgbClr val="4471C4"/>
                </a:solidFill>
                <a:latin typeface="+mn-lt"/>
                <a:cs typeface="Arial"/>
              </a:rPr>
              <a:t>i</a:t>
            </a:r>
            <a:r>
              <a:rPr sz="4000" b="1" spc="-195" dirty="0">
                <a:solidFill>
                  <a:srgbClr val="4471C4"/>
                </a:solidFill>
                <a:latin typeface="+mn-lt"/>
                <a:cs typeface="Arial"/>
              </a:rPr>
              <a:t>l</a:t>
            </a:r>
            <a:r>
              <a:rPr sz="4000" b="1" spc="-180" dirty="0">
                <a:solidFill>
                  <a:srgbClr val="4471C4"/>
                </a:solidFill>
                <a:latin typeface="+mn-lt"/>
                <a:cs typeface="Arial"/>
              </a:rPr>
              <a:t>i</a:t>
            </a:r>
            <a:r>
              <a:rPr sz="4000" b="1" spc="-315" dirty="0">
                <a:solidFill>
                  <a:srgbClr val="4471C4"/>
                </a:solidFill>
                <a:latin typeface="+mn-lt"/>
                <a:cs typeface="Arial"/>
              </a:rPr>
              <a:t>a</a:t>
            </a:r>
            <a:r>
              <a:rPr sz="4000" b="1" spc="-475" dirty="0">
                <a:solidFill>
                  <a:srgbClr val="4471C4"/>
                </a:solidFill>
                <a:latin typeface="+mn-lt"/>
                <a:cs typeface="Arial"/>
              </a:rPr>
              <a:t>s</a:t>
            </a:r>
            <a:endParaRPr sz="4000" dirty="0">
              <a:latin typeface="+mn-lt"/>
              <a:cs typeface="Arial"/>
            </a:endParaRPr>
          </a:p>
          <a:p>
            <a:pPr marL="241300" marR="337820">
              <a:lnSpc>
                <a:spcPct val="90000"/>
              </a:lnSpc>
              <a:spcBef>
                <a:spcPts val="3095"/>
              </a:spcBef>
            </a:pPr>
            <a:r>
              <a:rPr sz="2800" b="1" spc="-229" dirty="0">
                <a:latin typeface="+mn-lt"/>
                <a:cs typeface="Arial"/>
              </a:rPr>
              <a:t>Promueve</a:t>
            </a:r>
            <a:r>
              <a:rPr sz="2800" b="1" spc="-225" dirty="0">
                <a:latin typeface="+mn-lt"/>
                <a:cs typeface="Arial"/>
              </a:rPr>
              <a:t> </a:t>
            </a:r>
            <a:r>
              <a:rPr sz="2800" b="1" spc="-150" dirty="0">
                <a:latin typeface="+mn-lt"/>
                <a:cs typeface="Arial"/>
              </a:rPr>
              <a:t>la </a:t>
            </a:r>
            <a:r>
              <a:rPr sz="2800" b="1" spc="-180" dirty="0">
                <a:latin typeface="+mn-lt"/>
                <a:cs typeface="Arial"/>
              </a:rPr>
              <a:t>lectura. </a:t>
            </a:r>
            <a:r>
              <a:rPr sz="2800" b="1" spc="-195" dirty="0">
                <a:latin typeface="+mn-lt"/>
                <a:cs typeface="Arial"/>
              </a:rPr>
              <a:t>Leer</a:t>
            </a:r>
            <a:r>
              <a:rPr sz="2800" b="1" spc="-190" dirty="0">
                <a:latin typeface="+mn-lt"/>
                <a:cs typeface="Arial"/>
              </a:rPr>
              <a:t> </a:t>
            </a:r>
            <a:r>
              <a:rPr sz="2800" b="1" spc="-245" dirty="0">
                <a:latin typeface="+mn-lt"/>
                <a:cs typeface="Arial"/>
              </a:rPr>
              <a:t>es</a:t>
            </a:r>
            <a:r>
              <a:rPr sz="2800" b="1" spc="-24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esencial</a:t>
            </a:r>
            <a:r>
              <a:rPr sz="2800" b="1" spc="-21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para </a:t>
            </a:r>
            <a:r>
              <a:rPr sz="2800" b="1" spc="-135" dirty="0">
                <a:latin typeface="+mn-lt"/>
                <a:cs typeface="Arial"/>
              </a:rPr>
              <a:t>el </a:t>
            </a:r>
            <a:r>
              <a:rPr sz="2800" b="1" spc="-190" dirty="0">
                <a:latin typeface="+mn-lt"/>
                <a:cs typeface="Arial"/>
              </a:rPr>
              <a:t>cerebro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-19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todas </a:t>
            </a:r>
            <a:r>
              <a:rPr sz="2800" b="1" spc="-215" dirty="0">
                <a:latin typeface="+mn-lt"/>
                <a:cs typeface="Arial"/>
              </a:rPr>
              <a:t>las 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edades.Incluso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229" dirty="0">
                <a:latin typeface="+mn-lt"/>
                <a:cs typeface="Arial"/>
              </a:rPr>
              <a:t>si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254" dirty="0">
                <a:latin typeface="+mn-lt"/>
                <a:cs typeface="Arial"/>
              </a:rPr>
              <a:t>son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novelas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45" dirty="0">
                <a:latin typeface="+mn-lt"/>
                <a:cs typeface="Arial"/>
              </a:rPr>
              <a:t>literatura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fantástica,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al</a:t>
            </a:r>
            <a:r>
              <a:rPr sz="2800" b="1" spc="4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cerebro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140" dirty="0">
                <a:latin typeface="+mn-lt"/>
                <a:cs typeface="Arial"/>
              </a:rPr>
              <a:t>le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viene </a:t>
            </a:r>
            <a:r>
              <a:rPr sz="2800" b="1" spc="-76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estupendamente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bien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0" dirty="0">
                <a:latin typeface="+mn-lt"/>
                <a:cs typeface="Arial"/>
              </a:rPr>
              <a:t>la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lectura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cualquier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30" dirty="0">
                <a:latin typeface="+mn-lt"/>
                <a:cs typeface="Arial"/>
              </a:rPr>
              <a:t>tipo.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Consíguelo.</a:t>
            </a:r>
            <a:endParaRPr sz="2800" dirty="0">
              <a:latin typeface="+mn-lt"/>
              <a:cs typeface="Arial"/>
            </a:endParaRPr>
          </a:p>
          <a:p>
            <a:pPr marL="241300" marR="5080" indent="-228600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175" dirty="0">
                <a:latin typeface="+mn-lt"/>
                <a:cs typeface="Arial"/>
              </a:rPr>
              <a:t>Minimiza</a:t>
            </a:r>
            <a:r>
              <a:rPr sz="2800" b="1" spc="-170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el </a:t>
            </a:r>
            <a:r>
              <a:rPr sz="2800" b="1" spc="-254" dirty="0">
                <a:latin typeface="+mn-lt"/>
                <a:cs typeface="Arial"/>
              </a:rPr>
              <a:t>uso</a:t>
            </a:r>
            <a:r>
              <a:rPr sz="2800" b="1" spc="26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459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pantallas.</a:t>
            </a:r>
            <a:r>
              <a:rPr sz="2800" b="1" spc="415" dirty="0">
                <a:latin typeface="+mn-lt"/>
                <a:cs typeface="Arial"/>
              </a:rPr>
              <a:t> </a:t>
            </a:r>
            <a:r>
              <a:rPr sz="2800" b="1" spc="-254" dirty="0">
                <a:latin typeface="+mn-lt"/>
                <a:cs typeface="Arial"/>
              </a:rPr>
              <a:t>Si</a:t>
            </a:r>
            <a:r>
              <a:rPr sz="2800" b="1" spc="270" dirty="0">
                <a:latin typeface="+mn-lt"/>
                <a:cs typeface="Arial"/>
              </a:rPr>
              <a:t> </a:t>
            </a:r>
            <a:r>
              <a:rPr sz="2800" b="1" spc="-130" dirty="0">
                <a:latin typeface="+mn-lt"/>
                <a:cs typeface="Arial"/>
              </a:rPr>
              <a:t>tu </a:t>
            </a:r>
            <a:r>
              <a:rPr sz="2800" b="1" spc="-160" dirty="0">
                <a:latin typeface="+mn-lt"/>
                <a:cs typeface="Arial"/>
              </a:rPr>
              <a:t>hijo </a:t>
            </a:r>
            <a:r>
              <a:rPr sz="2800" b="1" spc="-145" dirty="0">
                <a:latin typeface="+mn-lt"/>
                <a:cs typeface="Arial"/>
              </a:rPr>
              <a:t>tiene </a:t>
            </a:r>
            <a:r>
              <a:rPr sz="2800" b="1" spc="-195" dirty="0">
                <a:latin typeface="+mn-lt"/>
                <a:cs typeface="Arial"/>
              </a:rPr>
              <a:t>móvil,</a:t>
            </a:r>
            <a:r>
              <a:rPr sz="2800" b="1" spc="385" dirty="0">
                <a:latin typeface="+mn-lt"/>
                <a:cs typeface="Arial"/>
              </a:rPr>
              <a:t> </a:t>
            </a:r>
            <a:r>
              <a:rPr sz="2800" b="1" spc="-130" dirty="0">
                <a:latin typeface="+mn-lt"/>
                <a:cs typeface="Arial"/>
              </a:rPr>
              <a:t>portátil, </a:t>
            </a:r>
            <a:r>
              <a:rPr sz="2800" b="1" spc="-180" dirty="0">
                <a:latin typeface="+mn-lt"/>
                <a:cs typeface="Arial"/>
              </a:rPr>
              <a:t>ordenador </a:t>
            </a:r>
            <a:r>
              <a:rPr sz="2800" b="1" spc="-17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225" dirty="0">
                <a:latin typeface="+mn-lt"/>
                <a:cs typeface="Arial"/>
              </a:rPr>
              <a:t>sobremesa,</a:t>
            </a:r>
            <a:r>
              <a:rPr sz="2800" b="1" spc="325" dirty="0">
                <a:latin typeface="+mn-lt"/>
                <a:cs typeface="Arial"/>
              </a:rPr>
              <a:t> </a:t>
            </a:r>
            <a:r>
              <a:rPr sz="2800" b="1" spc="-229" dirty="0">
                <a:latin typeface="+mn-lt"/>
                <a:cs typeface="Arial"/>
              </a:rPr>
              <a:t>consola,</a:t>
            </a:r>
            <a:r>
              <a:rPr sz="2800" b="1" spc="320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tableta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215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televisor, </a:t>
            </a:r>
            <a:r>
              <a:rPr sz="2800" b="1" spc="-215" dirty="0">
                <a:latin typeface="+mn-lt"/>
                <a:cs typeface="Arial"/>
              </a:rPr>
              <a:t>será</a:t>
            </a:r>
            <a:r>
              <a:rPr sz="2800" b="1" spc="35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difícil </a:t>
            </a:r>
            <a:r>
              <a:rPr sz="2800" b="1" spc="-185" dirty="0">
                <a:latin typeface="+mn-lt"/>
                <a:cs typeface="Arial"/>
              </a:rPr>
              <a:t>que </a:t>
            </a:r>
            <a:r>
              <a:rPr sz="2800" b="1" spc="-204" dirty="0">
                <a:latin typeface="+mn-lt"/>
                <a:cs typeface="Arial"/>
              </a:rPr>
              <a:t>no</a:t>
            </a:r>
            <a:r>
              <a:rPr sz="2800" b="1" spc="36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esté </a:t>
            </a:r>
            <a:r>
              <a:rPr sz="2800" b="1" spc="-190" dirty="0">
                <a:latin typeface="+mn-lt"/>
                <a:cs typeface="Arial"/>
              </a:rPr>
              <a:t>a 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75" dirty="0">
                <a:latin typeface="+mn-lt"/>
                <a:cs typeface="Arial"/>
              </a:rPr>
              <a:t>t</a:t>
            </a:r>
            <a:r>
              <a:rPr sz="2800" b="1" spc="-155" dirty="0">
                <a:latin typeface="+mn-lt"/>
                <a:cs typeface="Arial"/>
              </a:rPr>
              <a:t>od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240" dirty="0">
                <a:latin typeface="+mn-lt"/>
                <a:cs typeface="Arial"/>
              </a:rPr>
              <a:t>h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135" dirty="0">
                <a:latin typeface="+mn-lt"/>
                <a:cs typeface="Arial"/>
              </a:rPr>
              <a:t>r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335" dirty="0">
                <a:latin typeface="+mn-lt"/>
                <a:cs typeface="Arial"/>
              </a:rPr>
              <a:t>m</a:t>
            </a:r>
            <a:r>
              <a:rPr sz="2800" b="1" spc="-120" dirty="0">
                <a:latin typeface="+mn-lt"/>
                <a:cs typeface="Arial"/>
              </a:rPr>
              <a:t>ir</a:t>
            </a:r>
            <a:r>
              <a:rPr sz="2800" b="1" spc="-210" dirty="0">
                <a:latin typeface="+mn-lt"/>
                <a:cs typeface="Arial"/>
              </a:rPr>
              <a:t>a</a:t>
            </a:r>
            <a:r>
              <a:rPr sz="2800" b="1" spc="-250" dirty="0">
                <a:latin typeface="+mn-lt"/>
                <a:cs typeface="Arial"/>
              </a:rPr>
              <a:t>n</a:t>
            </a:r>
            <a:r>
              <a:rPr sz="2800" b="1" spc="-170" dirty="0">
                <a:latin typeface="+mn-lt"/>
                <a:cs typeface="Arial"/>
              </a:rPr>
              <a:t>do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240" dirty="0">
                <a:latin typeface="+mn-lt"/>
                <a:cs typeface="Arial"/>
              </a:rPr>
              <a:t>un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240" dirty="0">
                <a:latin typeface="+mn-lt"/>
                <a:cs typeface="Arial"/>
              </a:rPr>
              <a:t>n</a:t>
            </a:r>
            <a:r>
              <a:rPr sz="2800" b="1" spc="-45" dirty="0">
                <a:latin typeface="+mn-lt"/>
                <a:cs typeface="Arial"/>
              </a:rPr>
              <a:t>t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25" dirty="0">
                <a:latin typeface="+mn-lt"/>
                <a:cs typeface="Arial"/>
              </a:rPr>
              <a:t>ll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145" dirty="0">
                <a:latin typeface="+mn-lt"/>
                <a:cs typeface="Arial"/>
              </a:rPr>
              <a:t>ju</a:t>
            </a:r>
            <a:r>
              <a:rPr sz="2800" b="1" spc="-220" dirty="0">
                <a:latin typeface="+mn-lt"/>
                <a:cs typeface="Arial"/>
              </a:rPr>
              <a:t>g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250" dirty="0">
                <a:latin typeface="+mn-lt"/>
                <a:cs typeface="Arial"/>
              </a:rPr>
              <a:t>n</a:t>
            </a:r>
            <a:r>
              <a:rPr sz="2800" b="1" spc="-170" dirty="0">
                <a:latin typeface="+mn-lt"/>
                <a:cs typeface="Arial"/>
              </a:rPr>
              <a:t>do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65" dirty="0">
                <a:latin typeface="+mn-lt"/>
                <a:cs typeface="Arial"/>
              </a:rPr>
              <a:t>v</a:t>
            </a:r>
            <a:r>
              <a:rPr sz="2800" b="1" spc="-85" dirty="0">
                <a:latin typeface="+mn-lt"/>
                <a:cs typeface="Arial"/>
              </a:rPr>
              <a:t>i</a:t>
            </a:r>
            <a:r>
              <a:rPr sz="2800" b="1" spc="-185" dirty="0">
                <a:latin typeface="+mn-lt"/>
                <a:cs typeface="Arial"/>
              </a:rPr>
              <a:t>d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125" dirty="0">
                <a:latin typeface="+mn-lt"/>
                <a:cs typeface="Arial"/>
              </a:rPr>
              <a:t>j</a:t>
            </a:r>
            <a:r>
              <a:rPr sz="2800" b="1" spc="-250" dirty="0">
                <a:latin typeface="+mn-lt"/>
                <a:cs typeface="Arial"/>
              </a:rPr>
              <a:t>u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170" dirty="0">
                <a:latin typeface="+mn-lt"/>
                <a:cs typeface="Arial"/>
              </a:rPr>
              <a:t>g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140" dirty="0">
                <a:latin typeface="+mn-lt"/>
                <a:cs typeface="Arial"/>
              </a:rPr>
              <a:t>.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409" dirty="0">
                <a:latin typeface="+mn-lt"/>
                <a:cs typeface="Arial"/>
              </a:rPr>
              <a:t>C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229" dirty="0">
                <a:latin typeface="+mn-lt"/>
                <a:cs typeface="Arial"/>
              </a:rPr>
              <a:t>n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240" dirty="0">
                <a:latin typeface="+mn-lt"/>
                <a:cs typeface="Arial"/>
              </a:rPr>
              <a:t>u</a:t>
            </a:r>
            <a:r>
              <a:rPr sz="2800" b="1" spc="-145" dirty="0">
                <a:latin typeface="+mn-lt"/>
                <a:cs typeface="Arial"/>
              </a:rPr>
              <a:t>n  </a:t>
            </a:r>
            <a:r>
              <a:rPr sz="2800" b="1" spc="-200" dirty="0">
                <a:latin typeface="+mn-lt"/>
                <a:cs typeface="Arial"/>
              </a:rPr>
              <a:t>móvil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54" dirty="0">
                <a:latin typeface="+mn-lt"/>
                <a:cs typeface="Arial"/>
              </a:rPr>
              <a:t>se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45" dirty="0">
                <a:latin typeface="+mn-lt"/>
                <a:cs typeface="Arial"/>
              </a:rPr>
              <a:t>tiene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270" dirty="0">
                <a:latin typeface="+mn-lt"/>
                <a:cs typeface="Arial"/>
              </a:rPr>
              <a:t>acceso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miles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juegos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puede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llevarse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allí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donde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va.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N</a:t>
            </a:r>
            <a:r>
              <a:rPr sz="2800" b="1" spc="-140" dirty="0">
                <a:latin typeface="+mn-lt"/>
                <a:cs typeface="Arial"/>
              </a:rPr>
              <a:t>e</a:t>
            </a:r>
            <a:r>
              <a:rPr sz="2800" b="1" spc="-180" dirty="0">
                <a:latin typeface="+mn-lt"/>
                <a:cs typeface="Arial"/>
              </a:rPr>
              <a:t>g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125" dirty="0">
                <a:latin typeface="+mn-lt"/>
                <a:cs typeface="Arial"/>
              </a:rPr>
              <a:t>i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el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45" dirty="0">
                <a:latin typeface="+mn-lt"/>
                <a:cs typeface="Arial"/>
              </a:rPr>
              <a:t>u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d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245" dirty="0">
                <a:latin typeface="+mn-lt"/>
                <a:cs typeface="Arial"/>
              </a:rPr>
              <a:t>n</a:t>
            </a:r>
            <a:r>
              <a:rPr sz="2800" b="1" spc="-50" dirty="0">
                <a:latin typeface="+mn-lt"/>
                <a:cs typeface="Arial"/>
              </a:rPr>
              <a:t>t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25" dirty="0">
                <a:latin typeface="+mn-lt"/>
                <a:cs typeface="Arial"/>
              </a:rPr>
              <a:t>ll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d</a:t>
            </a:r>
            <a:r>
              <a:rPr sz="2800" b="1" spc="-185" dirty="0">
                <a:latin typeface="+mn-lt"/>
                <a:cs typeface="Arial"/>
              </a:rPr>
              <a:t>e</a:t>
            </a:r>
            <a:r>
              <a:rPr sz="2800" b="1" spc="-235" dirty="0">
                <a:latin typeface="+mn-lt"/>
                <a:cs typeface="Arial"/>
              </a:rPr>
              <a:t>n</a:t>
            </a:r>
            <a:r>
              <a:rPr sz="2800" b="1" spc="-50" dirty="0">
                <a:latin typeface="+mn-lt"/>
                <a:cs typeface="Arial"/>
              </a:rPr>
              <a:t>t</a:t>
            </a:r>
            <a:r>
              <a:rPr sz="2800" b="1" spc="-145" dirty="0">
                <a:latin typeface="+mn-lt"/>
                <a:cs typeface="Arial"/>
              </a:rPr>
              <a:t>r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f</a:t>
            </a:r>
            <a:r>
              <a:rPr sz="2800" b="1" spc="-265" dirty="0">
                <a:latin typeface="+mn-lt"/>
                <a:cs typeface="Arial"/>
              </a:rPr>
              <a:t>u</a:t>
            </a:r>
            <a:r>
              <a:rPr sz="2800" b="1" spc="-170" dirty="0">
                <a:latin typeface="+mn-lt"/>
                <a:cs typeface="Arial"/>
              </a:rPr>
              <a:t>e</a:t>
            </a:r>
            <a:r>
              <a:rPr sz="2800" b="1" spc="-145" dirty="0">
                <a:latin typeface="+mn-lt"/>
                <a:cs typeface="Arial"/>
              </a:rPr>
              <a:t>r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d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40" dirty="0">
                <a:latin typeface="+mn-lt"/>
                <a:cs typeface="Arial"/>
              </a:rPr>
              <a:t>.</a:t>
            </a:r>
            <a:endParaRPr sz="2800" dirty="0">
              <a:latin typeface="+mn-lt"/>
              <a:cs typeface="Arial"/>
            </a:endParaRPr>
          </a:p>
          <a:p>
            <a:pPr marL="241300" marR="29845" indent="-228600">
              <a:lnSpc>
                <a:spcPts val="302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245" dirty="0">
                <a:latin typeface="+mn-lt"/>
                <a:cs typeface="Arial"/>
              </a:rPr>
              <a:t>Pon</a:t>
            </a:r>
            <a:r>
              <a:rPr sz="2800" b="1" spc="-24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atención </a:t>
            </a:r>
            <a:r>
              <a:rPr sz="2800" b="1" spc="-155" dirty="0">
                <a:latin typeface="+mn-lt"/>
                <a:cs typeface="Arial"/>
              </a:rPr>
              <a:t>al </a:t>
            </a:r>
            <a:r>
              <a:rPr sz="2800" b="1" spc="-185" dirty="0">
                <a:latin typeface="+mn-lt"/>
                <a:cs typeface="Arial"/>
              </a:rPr>
              <a:t>gasto </a:t>
            </a:r>
            <a:r>
              <a:rPr sz="2800" b="1" spc="-235" dirty="0">
                <a:latin typeface="+mn-lt"/>
                <a:cs typeface="Arial"/>
              </a:rPr>
              <a:t>económico. </a:t>
            </a:r>
            <a:r>
              <a:rPr sz="2800" b="1" spc="-275" dirty="0">
                <a:latin typeface="+mn-lt"/>
                <a:cs typeface="Arial"/>
              </a:rPr>
              <a:t>Los</a:t>
            </a:r>
            <a:r>
              <a:rPr sz="2800" b="1" spc="-27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videojuegos </a:t>
            </a:r>
            <a:r>
              <a:rPr sz="2800" b="1" spc="-254" dirty="0">
                <a:latin typeface="+mn-lt"/>
                <a:cs typeface="Arial"/>
              </a:rPr>
              <a:t>son</a:t>
            </a:r>
            <a:r>
              <a:rPr sz="2800" b="1" spc="-250" dirty="0">
                <a:latin typeface="+mn-lt"/>
                <a:cs typeface="Arial"/>
              </a:rPr>
              <a:t> </a:t>
            </a:r>
            <a:r>
              <a:rPr sz="2800" b="1" spc="-229" dirty="0">
                <a:latin typeface="+mn-lt"/>
                <a:cs typeface="Arial"/>
              </a:rPr>
              <a:t>caros,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-275" dirty="0">
                <a:latin typeface="+mn-lt"/>
                <a:cs typeface="Arial"/>
              </a:rPr>
              <a:t> </a:t>
            </a:r>
            <a:r>
              <a:rPr sz="2800" b="1" spc="-245" dirty="0">
                <a:latin typeface="+mn-lt"/>
                <a:cs typeface="Arial"/>
              </a:rPr>
              <a:t>pocos</a:t>
            </a:r>
            <a:r>
              <a:rPr sz="2800" b="1" spc="-24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ellos </a:t>
            </a:r>
            <a:r>
              <a:rPr sz="2800" b="1" spc="-254" dirty="0">
                <a:latin typeface="+mn-lt"/>
                <a:cs typeface="Arial"/>
              </a:rPr>
              <a:t>son</a:t>
            </a:r>
            <a:r>
              <a:rPr sz="2800" b="1" spc="-250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cien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por </a:t>
            </a:r>
            <a:r>
              <a:rPr sz="2800" b="1" spc="-215" dirty="0">
                <a:latin typeface="+mn-lt"/>
                <a:cs typeface="Arial"/>
              </a:rPr>
              <a:t>cien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165" dirty="0">
                <a:latin typeface="+mn-lt"/>
                <a:cs typeface="Arial"/>
              </a:rPr>
              <a:t>gratuitos. </a:t>
            </a:r>
            <a:r>
              <a:rPr sz="2800" b="1" spc="-250" dirty="0">
                <a:latin typeface="+mn-lt"/>
                <a:cs typeface="Arial"/>
              </a:rPr>
              <a:t>El</a:t>
            </a:r>
            <a:r>
              <a:rPr sz="2800" b="1" spc="-245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sistema</a:t>
            </a:r>
            <a:r>
              <a:rPr sz="2800" b="1" spc="-22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-155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micropagos</a:t>
            </a:r>
            <a:r>
              <a:rPr sz="2800" b="1" spc="-22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215" dirty="0">
                <a:latin typeface="+mn-lt"/>
                <a:cs typeface="Arial"/>
              </a:rPr>
              <a:t>los 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videojuegos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para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móviles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los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videojuegos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“free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05" dirty="0">
                <a:latin typeface="+mn-lt"/>
                <a:cs typeface="Arial"/>
              </a:rPr>
              <a:t>to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play”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convierten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 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235" dirty="0">
                <a:latin typeface="+mn-lt"/>
                <a:cs typeface="Arial"/>
              </a:rPr>
              <a:t>un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móvil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una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35" dirty="0">
                <a:latin typeface="+mn-lt"/>
                <a:cs typeface="Arial"/>
              </a:rPr>
              <a:t>consola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una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potencial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15" dirty="0" err="1">
                <a:latin typeface="+mn-lt"/>
                <a:cs typeface="Arial"/>
              </a:rPr>
              <a:t>máquina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75" dirty="0" err="1">
                <a:latin typeface="+mn-lt"/>
                <a:cs typeface="Arial"/>
              </a:rPr>
              <a:t>traga</a:t>
            </a:r>
            <a:r>
              <a:rPr lang="es-ES" sz="2800" b="1" spc="-175" dirty="0">
                <a:latin typeface="+mn-lt"/>
                <a:cs typeface="Arial"/>
              </a:rPr>
              <a:t>monedas.</a:t>
            </a:r>
            <a:endParaRPr sz="2800" dirty="0"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0294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B695F608-ADEE-76D2-1243-3BA6A1CC0876}"/>
              </a:ext>
            </a:extLst>
          </p:cNvPr>
          <p:cNvSpPr txBox="1"/>
          <p:nvPr/>
        </p:nvSpPr>
        <p:spPr>
          <a:xfrm>
            <a:off x="1347317" y="2623185"/>
            <a:ext cx="15492883" cy="553254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95250" indent="-228600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265" dirty="0">
                <a:latin typeface="+mn-lt"/>
                <a:cs typeface="Arial"/>
              </a:rPr>
              <a:t>Conoce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40" dirty="0">
                <a:latin typeface="+mn-lt"/>
                <a:cs typeface="Arial"/>
              </a:rPr>
              <a:t>lo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juegan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tus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hijos.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No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tengas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miedo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por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no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saber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suficiente. </a:t>
            </a:r>
            <a:r>
              <a:rPr sz="2800" b="1" spc="-760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Simplemente</a:t>
            </a:r>
            <a:r>
              <a:rPr sz="2800" b="1" spc="-204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interésate. </a:t>
            </a:r>
            <a:r>
              <a:rPr sz="2800" b="1" spc="-225" dirty="0">
                <a:latin typeface="+mn-lt"/>
                <a:cs typeface="Arial"/>
              </a:rPr>
              <a:t>Basta</a:t>
            </a:r>
            <a:r>
              <a:rPr sz="2800" b="1" spc="-220" dirty="0">
                <a:latin typeface="+mn-lt"/>
                <a:cs typeface="Arial"/>
              </a:rPr>
              <a:t> </a:t>
            </a:r>
            <a:r>
              <a:rPr sz="2800" b="1" spc="-254" dirty="0">
                <a:latin typeface="+mn-lt"/>
                <a:cs typeface="Arial"/>
              </a:rPr>
              <a:t>con</a:t>
            </a:r>
            <a:r>
              <a:rPr sz="2800" b="1" spc="-250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consultar</a:t>
            </a:r>
            <a:r>
              <a:rPr sz="2800" b="1" spc="-204" dirty="0">
                <a:latin typeface="+mn-lt"/>
                <a:cs typeface="Arial"/>
              </a:rPr>
              <a:t> </a:t>
            </a:r>
            <a:r>
              <a:rPr sz="2800" b="1" spc="-150" dirty="0">
                <a:latin typeface="+mn-lt"/>
                <a:cs typeface="Arial"/>
              </a:rPr>
              <a:t>la </a:t>
            </a:r>
            <a:r>
              <a:rPr sz="2800" b="1" spc="-190" dirty="0">
                <a:latin typeface="+mn-lt"/>
                <a:cs typeface="Arial"/>
              </a:rPr>
              <a:t>carátula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para </a:t>
            </a:r>
            <a:r>
              <a:rPr sz="2800" b="1" spc="-185" dirty="0">
                <a:latin typeface="+mn-lt"/>
                <a:cs typeface="Arial"/>
              </a:rPr>
              <a:t>ver </a:t>
            </a:r>
            <a:r>
              <a:rPr sz="2800" b="1" spc="-155" dirty="0">
                <a:latin typeface="+mn-lt"/>
                <a:cs typeface="Arial"/>
              </a:rPr>
              <a:t>la </a:t>
            </a:r>
            <a:r>
              <a:rPr sz="2800" b="1" spc="-150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calificación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por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edades,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comprobar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el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código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330" dirty="0">
                <a:latin typeface="+mn-lt"/>
                <a:cs typeface="Arial"/>
              </a:rPr>
              <a:t>PEGI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65" dirty="0">
                <a:latin typeface="+mn-lt"/>
                <a:cs typeface="Arial"/>
              </a:rPr>
              <a:t>preguntarle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tus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hijos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in</a:t>
            </a:r>
            <a:r>
              <a:rPr sz="2800" b="1" spc="-285" dirty="0">
                <a:latin typeface="+mn-lt"/>
                <a:cs typeface="Arial"/>
              </a:rPr>
              <a:t>c</a:t>
            </a:r>
            <a:r>
              <a:rPr sz="2800" b="1" spc="-125" dirty="0">
                <a:latin typeface="+mn-lt"/>
                <a:cs typeface="Arial"/>
              </a:rPr>
              <a:t>l</a:t>
            </a:r>
            <a:r>
              <a:rPr sz="2800" b="1" spc="-250" dirty="0">
                <a:latin typeface="+mn-lt"/>
                <a:cs typeface="Arial"/>
              </a:rPr>
              <a:t>u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3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95" dirty="0">
                <a:latin typeface="+mn-lt"/>
                <a:cs typeface="Arial"/>
              </a:rPr>
              <a:t>tr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55" dirty="0">
                <a:latin typeface="+mn-lt"/>
                <a:cs typeface="Arial"/>
              </a:rPr>
              <a:t>d</a:t>
            </a:r>
            <a:r>
              <a:rPr sz="2800" b="1" spc="-145" dirty="0">
                <a:latin typeface="+mn-lt"/>
                <a:cs typeface="Arial"/>
              </a:rPr>
              <a:t>r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140" dirty="0">
                <a:latin typeface="+mn-lt"/>
                <a:cs typeface="Arial"/>
              </a:rPr>
              <a:t>.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00" dirty="0">
                <a:latin typeface="+mn-lt"/>
                <a:cs typeface="Arial"/>
              </a:rPr>
              <a:t>L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265" dirty="0">
                <a:latin typeface="+mn-lt"/>
                <a:cs typeface="Arial"/>
              </a:rPr>
              <a:t>v</a:t>
            </a:r>
            <a:r>
              <a:rPr sz="2800" b="1" spc="-85" dirty="0">
                <a:latin typeface="+mn-lt"/>
                <a:cs typeface="Arial"/>
              </a:rPr>
              <a:t>i</a:t>
            </a:r>
            <a:r>
              <a:rPr sz="2800" b="1" spc="-185" dirty="0">
                <a:latin typeface="+mn-lt"/>
                <a:cs typeface="Arial"/>
              </a:rPr>
              <a:t>d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-215" dirty="0">
                <a:latin typeface="+mn-lt"/>
                <a:cs typeface="Arial"/>
              </a:rPr>
              <a:t>o</a:t>
            </a:r>
            <a:r>
              <a:rPr sz="2800" b="1" spc="-125" dirty="0">
                <a:latin typeface="+mn-lt"/>
                <a:cs typeface="Arial"/>
              </a:rPr>
              <a:t>j</a:t>
            </a:r>
            <a:r>
              <a:rPr sz="2800" b="1" spc="-250" dirty="0">
                <a:latin typeface="+mn-lt"/>
                <a:cs typeface="Arial"/>
              </a:rPr>
              <a:t>u</a:t>
            </a:r>
            <a:r>
              <a:rPr sz="2800" b="1" spc="-195" dirty="0">
                <a:latin typeface="+mn-lt"/>
                <a:cs typeface="Arial"/>
              </a:rPr>
              <a:t>e</a:t>
            </a:r>
            <a:r>
              <a:rPr sz="2800" b="1" spc="-155" dirty="0">
                <a:latin typeface="+mn-lt"/>
                <a:cs typeface="Arial"/>
              </a:rPr>
              <a:t>g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25" dirty="0">
                <a:latin typeface="+mn-lt"/>
                <a:cs typeface="Arial"/>
              </a:rPr>
              <a:t>r</a:t>
            </a:r>
            <a:r>
              <a:rPr sz="2800" b="1" spc="-195" dirty="0">
                <a:latin typeface="+mn-lt"/>
                <a:cs typeface="Arial"/>
              </a:rPr>
              <a:t>e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229" dirty="0">
                <a:latin typeface="+mn-lt"/>
                <a:cs typeface="Arial"/>
              </a:rPr>
              <a:t>n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75" dirty="0">
                <a:latin typeface="+mn-lt"/>
                <a:cs typeface="Arial"/>
              </a:rPr>
              <a:t>t</a:t>
            </a:r>
            <a:r>
              <a:rPr sz="2800" b="1" spc="-155" dirty="0">
                <a:latin typeface="+mn-lt"/>
                <a:cs typeface="Arial"/>
              </a:rPr>
              <a:t>od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310" dirty="0">
                <a:latin typeface="+mn-lt"/>
                <a:cs typeface="Arial"/>
              </a:rPr>
              <a:t>Y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240" dirty="0">
                <a:latin typeface="+mn-lt"/>
                <a:cs typeface="Arial"/>
              </a:rPr>
              <a:t>u</a:t>
            </a:r>
            <a:r>
              <a:rPr sz="2800" b="1" spc="-45" dirty="0">
                <a:latin typeface="+mn-lt"/>
                <a:cs typeface="Arial"/>
              </a:rPr>
              <a:t>t</a:t>
            </a:r>
            <a:r>
              <a:rPr sz="2800" b="1" spc="-250" dirty="0">
                <a:latin typeface="+mn-lt"/>
                <a:cs typeface="Arial"/>
              </a:rPr>
              <a:t>u</a:t>
            </a:r>
            <a:r>
              <a:rPr sz="2800" b="1" spc="-170" dirty="0">
                <a:latin typeface="+mn-lt"/>
                <a:cs typeface="Arial"/>
              </a:rPr>
              <a:t>b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y  </a:t>
            </a:r>
            <a:r>
              <a:rPr sz="2800" b="1" spc="-250" dirty="0">
                <a:latin typeface="+mn-lt"/>
                <a:cs typeface="Arial"/>
              </a:rPr>
              <a:t>e</a:t>
            </a:r>
            <a:r>
              <a:rPr sz="2800" b="1" spc="-270" dirty="0">
                <a:latin typeface="+mn-lt"/>
                <a:cs typeface="Arial"/>
              </a:rPr>
              <a:t>s</a:t>
            </a:r>
            <a:r>
              <a:rPr sz="2800" b="1" spc="-90" dirty="0">
                <a:latin typeface="+mn-lt"/>
                <a:cs typeface="Arial"/>
              </a:rPr>
              <a:t>t</a:t>
            </a:r>
            <a:r>
              <a:rPr sz="2800" b="1" spc="-165" dirty="0">
                <a:latin typeface="+mn-lt"/>
                <a:cs typeface="Arial"/>
              </a:rPr>
              <a:t>á</a:t>
            </a:r>
            <a:r>
              <a:rPr sz="2800" b="1" spc="-229" dirty="0">
                <a:latin typeface="+mn-lt"/>
                <a:cs typeface="Arial"/>
              </a:rPr>
              <a:t>n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di</a:t>
            </a:r>
            <a:r>
              <a:rPr sz="2800" b="1" spc="-310" dirty="0">
                <a:latin typeface="+mn-lt"/>
                <a:cs typeface="Arial"/>
              </a:rPr>
              <a:t>s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250" dirty="0">
                <a:latin typeface="+mn-lt"/>
                <a:cs typeface="Arial"/>
              </a:rPr>
              <a:t>ñ</a:t>
            </a:r>
            <a:r>
              <a:rPr sz="2800" b="1" spc="-220" dirty="0">
                <a:latin typeface="+mn-lt"/>
                <a:cs typeface="Arial"/>
              </a:rPr>
              <a:t>a</a:t>
            </a:r>
            <a:r>
              <a:rPr sz="2800" b="1" spc="-170" dirty="0">
                <a:latin typeface="+mn-lt"/>
                <a:cs typeface="Arial"/>
              </a:rPr>
              <a:t>d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35" dirty="0">
                <a:latin typeface="+mn-lt"/>
                <a:cs typeface="Arial"/>
              </a:rPr>
              <a:t>r</a:t>
            </a:r>
            <a:r>
              <a:rPr sz="2800" b="1" spc="-185" dirty="0">
                <a:latin typeface="+mn-lt"/>
                <a:cs typeface="Arial"/>
              </a:rPr>
              <a:t>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145" dirty="0">
                <a:latin typeface="+mn-lt"/>
                <a:cs typeface="Arial"/>
              </a:rPr>
              <a:t>er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185" dirty="0">
                <a:latin typeface="+mn-lt"/>
                <a:cs typeface="Arial"/>
              </a:rPr>
              <a:t>e</a:t>
            </a:r>
            <a:r>
              <a:rPr sz="2800" b="1" spc="-235" dirty="0">
                <a:latin typeface="+mn-lt"/>
                <a:cs typeface="Arial"/>
              </a:rPr>
              <a:t>n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125" dirty="0">
                <a:latin typeface="+mn-lt"/>
                <a:cs typeface="Arial"/>
              </a:rPr>
              <a:t>il</a:t>
            </a:r>
            <a:r>
              <a:rPr sz="2800" b="1" spc="-95" dirty="0">
                <a:latin typeface="+mn-lt"/>
                <a:cs typeface="Arial"/>
              </a:rPr>
              <a:t>l</a:t>
            </a:r>
            <a:r>
              <a:rPr sz="2800" b="1" spc="-225" dirty="0">
                <a:latin typeface="+mn-lt"/>
                <a:cs typeface="Arial"/>
              </a:rPr>
              <a:t>o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140" dirty="0" err="1">
                <a:latin typeface="+mn-lt"/>
                <a:cs typeface="Arial"/>
              </a:rPr>
              <a:t>in</a:t>
            </a:r>
            <a:r>
              <a:rPr sz="2800" b="1" spc="-114" dirty="0" err="1">
                <a:latin typeface="+mn-lt"/>
                <a:cs typeface="Arial"/>
              </a:rPr>
              <a:t>t</a:t>
            </a:r>
            <a:r>
              <a:rPr sz="2800" b="1" spc="-250" dirty="0" err="1">
                <a:latin typeface="+mn-lt"/>
                <a:cs typeface="Arial"/>
              </a:rPr>
              <a:t>u</a:t>
            </a:r>
            <a:r>
              <a:rPr sz="2800" b="1" spc="-125" dirty="0" err="1">
                <a:latin typeface="+mn-lt"/>
                <a:cs typeface="Arial"/>
              </a:rPr>
              <a:t>i</a:t>
            </a:r>
            <a:r>
              <a:rPr sz="2800" b="1" spc="-45" dirty="0" err="1">
                <a:latin typeface="+mn-lt"/>
                <a:cs typeface="Arial"/>
              </a:rPr>
              <a:t>t</a:t>
            </a:r>
            <a:r>
              <a:rPr sz="2800" b="1" spc="-125" dirty="0" err="1">
                <a:latin typeface="+mn-lt"/>
                <a:cs typeface="Arial"/>
              </a:rPr>
              <a:t>i</a:t>
            </a:r>
            <a:r>
              <a:rPr sz="2800" b="1" spc="-280" dirty="0" err="1">
                <a:latin typeface="+mn-lt"/>
                <a:cs typeface="Arial"/>
              </a:rPr>
              <a:t>v</a:t>
            </a:r>
            <a:r>
              <a:rPr sz="2800" b="1" spc="-204" dirty="0" err="1">
                <a:latin typeface="+mn-lt"/>
                <a:cs typeface="Arial"/>
              </a:rPr>
              <a:t>o</a:t>
            </a:r>
            <a:r>
              <a:rPr sz="2800" b="1" spc="-365" dirty="0" err="1">
                <a:latin typeface="+mn-lt"/>
                <a:cs typeface="Arial"/>
              </a:rPr>
              <a:t>s</a:t>
            </a:r>
            <a:r>
              <a:rPr sz="2800" b="1" spc="-140" dirty="0">
                <a:latin typeface="+mn-lt"/>
                <a:cs typeface="Arial"/>
              </a:rPr>
              <a:t>.</a:t>
            </a:r>
            <a:endParaRPr lang="es-ES" sz="2800" b="1" spc="-140" dirty="0">
              <a:latin typeface="+mn-lt"/>
              <a:cs typeface="Arial"/>
            </a:endParaRPr>
          </a:p>
          <a:p>
            <a:pPr marL="241300" marR="95250" indent="-228600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endParaRPr sz="2800" dirty="0">
              <a:latin typeface="+mn-lt"/>
              <a:cs typeface="Arial"/>
            </a:endParaRPr>
          </a:p>
          <a:p>
            <a:pPr marL="241300" marR="379095" indent="-228600" algn="just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280" dirty="0">
                <a:latin typeface="+mn-lt"/>
                <a:cs typeface="Arial"/>
              </a:rPr>
              <a:t>Sé </a:t>
            </a:r>
            <a:r>
              <a:rPr sz="2800" b="1" spc="-175" dirty="0">
                <a:latin typeface="+mn-lt"/>
                <a:cs typeface="Arial"/>
              </a:rPr>
              <a:t>exigente </a:t>
            </a:r>
            <a:r>
              <a:rPr sz="2800" b="1" spc="-254" dirty="0">
                <a:latin typeface="+mn-lt"/>
                <a:cs typeface="Arial"/>
              </a:rPr>
              <a:t>con </a:t>
            </a:r>
            <a:r>
              <a:rPr sz="2800" b="1" spc="-215" dirty="0">
                <a:latin typeface="+mn-lt"/>
                <a:cs typeface="Arial"/>
              </a:rPr>
              <a:t>los </a:t>
            </a:r>
            <a:r>
              <a:rPr sz="2800" b="1" spc="-195" dirty="0">
                <a:latin typeface="+mn-lt"/>
                <a:cs typeface="Arial"/>
              </a:rPr>
              <a:t>tiempos. </a:t>
            </a:r>
            <a:r>
              <a:rPr sz="2800" b="1" spc="-270" dirty="0">
                <a:latin typeface="+mn-lt"/>
                <a:cs typeface="Arial"/>
              </a:rPr>
              <a:t>Tu </a:t>
            </a:r>
            <a:r>
              <a:rPr sz="2800" b="1" spc="-160" dirty="0">
                <a:latin typeface="+mn-lt"/>
                <a:cs typeface="Arial"/>
              </a:rPr>
              <a:t>hijo </a:t>
            </a:r>
            <a:r>
              <a:rPr sz="2800" b="1" spc="-175" dirty="0">
                <a:latin typeface="+mn-lt"/>
                <a:cs typeface="Arial"/>
              </a:rPr>
              <a:t>disfrutará </a:t>
            </a:r>
            <a:r>
              <a:rPr sz="2800" b="1" spc="-290" dirty="0">
                <a:latin typeface="+mn-lt"/>
                <a:cs typeface="Arial"/>
              </a:rPr>
              <a:t>más </a:t>
            </a:r>
            <a:r>
              <a:rPr sz="2800" b="1" spc="-229" dirty="0">
                <a:latin typeface="+mn-lt"/>
                <a:cs typeface="Arial"/>
              </a:rPr>
              <a:t>si </a:t>
            </a:r>
            <a:r>
              <a:rPr sz="2800" b="1" spc="-254" dirty="0">
                <a:latin typeface="+mn-lt"/>
                <a:cs typeface="Arial"/>
              </a:rPr>
              <a:t>se </a:t>
            </a:r>
            <a:r>
              <a:rPr sz="2800" b="1" spc="-200" dirty="0">
                <a:latin typeface="+mn-lt"/>
                <a:cs typeface="Arial"/>
              </a:rPr>
              <a:t>dosifica, </a:t>
            </a:r>
            <a:r>
              <a:rPr sz="2800" b="1" spc="-220" dirty="0">
                <a:latin typeface="+mn-lt"/>
                <a:cs typeface="Arial"/>
              </a:rPr>
              <a:t>así </a:t>
            </a:r>
            <a:r>
              <a:rPr sz="2800" b="1" spc="-185" dirty="0">
                <a:latin typeface="+mn-lt"/>
                <a:cs typeface="Arial"/>
              </a:rPr>
              <a:t>que </a:t>
            </a:r>
            <a:r>
              <a:rPr sz="2800" b="1" spc="-180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enséñale </a:t>
            </a:r>
            <a:r>
              <a:rPr sz="2800" b="1" spc="-190" dirty="0">
                <a:latin typeface="+mn-lt"/>
                <a:cs typeface="Arial"/>
              </a:rPr>
              <a:t>a </a:t>
            </a:r>
            <a:r>
              <a:rPr sz="2800" b="1" spc="-160" dirty="0">
                <a:latin typeface="+mn-lt"/>
                <a:cs typeface="Arial"/>
              </a:rPr>
              <a:t>alternar </a:t>
            </a:r>
            <a:r>
              <a:rPr sz="2800" b="1" spc="-135" dirty="0">
                <a:latin typeface="+mn-lt"/>
                <a:cs typeface="Arial"/>
              </a:rPr>
              <a:t>el </a:t>
            </a:r>
            <a:r>
              <a:rPr sz="2800" b="1" spc="-170" dirty="0">
                <a:latin typeface="+mn-lt"/>
                <a:cs typeface="Arial"/>
              </a:rPr>
              <a:t>juego </a:t>
            </a:r>
            <a:r>
              <a:rPr sz="2800" b="1" spc="-254" dirty="0">
                <a:latin typeface="+mn-lt"/>
                <a:cs typeface="Arial"/>
              </a:rPr>
              <a:t>con </a:t>
            </a:r>
            <a:r>
              <a:rPr sz="2800" b="1" spc="-185" dirty="0">
                <a:latin typeface="+mn-lt"/>
                <a:cs typeface="Arial"/>
              </a:rPr>
              <a:t>otras </a:t>
            </a:r>
            <a:r>
              <a:rPr sz="2800" b="1" spc="-195" dirty="0">
                <a:latin typeface="+mn-lt"/>
                <a:cs typeface="Arial"/>
              </a:rPr>
              <a:t>actividades. </a:t>
            </a:r>
            <a:r>
              <a:rPr sz="2800" b="1" spc="-200" dirty="0">
                <a:latin typeface="+mn-lt"/>
                <a:cs typeface="Arial"/>
              </a:rPr>
              <a:t>Negociad </a:t>
            </a:r>
            <a:r>
              <a:rPr sz="2800" b="1" spc="-135" dirty="0">
                <a:latin typeface="+mn-lt"/>
                <a:cs typeface="Arial"/>
              </a:rPr>
              <a:t>el </a:t>
            </a:r>
            <a:r>
              <a:rPr sz="2800" b="1" spc="-170" dirty="0">
                <a:latin typeface="+mn-lt"/>
                <a:cs typeface="Arial"/>
              </a:rPr>
              <a:t>tiempo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15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estudio, </a:t>
            </a:r>
            <a:r>
              <a:rPr sz="2800" b="1" spc="-135" dirty="0">
                <a:latin typeface="+mn-lt"/>
                <a:cs typeface="Arial"/>
              </a:rPr>
              <a:t>el </a:t>
            </a:r>
            <a:r>
              <a:rPr sz="2800" b="1" spc="-170" dirty="0">
                <a:latin typeface="+mn-lt"/>
                <a:cs typeface="Arial"/>
              </a:rPr>
              <a:t>tiempo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200" dirty="0">
                <a:latin typeface="+mn-lt"/>
                <a:cs typeface="Arial"/>
              </a:rPr>
              <a:t>videojuegos </a:t>
            </a:r>
            <a:r>
              <a:rPr sz="2800" b="1" spc="-280" dirty="0">
                <a:latin typeface="+mn-lt"/>
                <a:cs typeface="Arial"/>
              </a:rPr>
              <a:t>y </a:t>
            </a:r>
            <a:r>
              <a:rPr sz="2800" b="1" spc="-135" dirty="0">
                <a:latin typeface="+mn-lt"/>
                <a:cs typeface="Arial"/>
              </a:rPr>
              <a:t>el </a:t>
            </a:r>
            <a:r>
              <a:rPr sz="2800" b="1" spc="-170" dirty="0">
                <a:latin typeface="+mn-lt"/>
                <a:cs typeface="Arial"/>
              </a:rPr>
              <a:t>tiempo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204" dirty="0">
                <a:latin typeface="+mn-lt"/>
                <a:cs typeface="Arial"/>
              </a:rPr>
              <a:t>ocio no </a:t>
            </a:r>
            <a:r>
              <a:rPr sz="2800" b="1" spc="-130" dirty="0">
                <a:latin typeface="+mn-lt"/>
                <a:cs typeface="Arial"/>
              </a:rPr>
              <a:t>digital. </a:t>
            </a:r>
            <a:r>
              <a:rPr sz="2800" b="1" spc="-210" dirty="0">
                <a:latin typeface="+mn-lt"/>
                <a:cs typeface="Arial"/>
              </a:rPr>
              <a:t>Todo </a:t>
            </a:r>
            <a:r>
              <a:rPr sz="2800" b="1" spc="-215" dirty="0">
                <a:latin typeface="+mn-lt"/>
                <a:cs typeface="Arial"/>
              </a:rPr>
              <a:t>ha 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d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80" dirty="0">
                <a:latin typeface="+mn-lt"/>
                <a:cs typeface="Arial"/>
              </a:rPr>
              <a:t>t</a:t>
            </a:r>
            <a:r>
              <a:rPr sz="2800" b="1" spc="-130" dirty="0">
                <a:latin typeface="+mn-lt"/>
                <a:cs typeface="Arial"/>
              </a:rPr>
              <a:t>e</a:t>
            </a:r>
            <a:r>
              <a:rPr sz="2800" b="1" spc="-250" dirty="0">
                <a:latin typeface="+mn-lt"/>
                <a:cs typeface="Arial"/>
              </a:rPr>
              <a:t>n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130" dirty="0">
                <a:latin typeface="+mn-lt"/>
                <a:cs typeface="Arial"/>
              </a:rPr>
              <a:t>r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229" dirty="0">
                <a:latin typeface="+mn-lt"/>
                <a:cs typeface="Arial"/>
              </a:rPr>
              <a:t>u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50" dirty="0">
                <a:latin typeface="+mn-lt"/>
                <a:cs typeface="Arial"/>
              </a:rPr>
              <a:t>e</a:t>
            </a:r>
            <a:r>
              <a:rPr sz="2800" b="1" spc="-270" dirty="0">
                <a:latin typeface="+mn-lt"/>
                <a:cs typeface="Arial"/>
              </a:rPr>
              <a:t>s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220" dirty="0">
                <a:latin typeface="+mn-lt"/>
                <a:cs typeface="Arial"/>
              </a:rPr>
              <a:t>a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95" dirty="0">
                <a:latin typeface="+mn-lt"/>
                <a:cs typeface="Arial"/>
              </a:rPr>
              <a:t>i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30" dirty="0">
                <a:latin typeface="+mn-lt"/>
                <a:cs typeface="Arial"/>
              </a:rPr>
              <a:t> </a:t>
            </a:r>
            <a:r>
              <a:rPr sz="2800" b="1" spc="-290" dirty="0">
                <a:latin typeface="+mn-lt"/>
                <a:cs typeface="Arial"/>
              </a:rPr>
              <a:t>y</a:t>
            </a:r>
            <a:r>
              <a:rPr sz="2800" b="1" spc="-140" dirty="0">
                <a:latin typeface="+mn-lt"/>
                <a:cs typeface="Arial"/>
              </a:rPr>
              <a:t>,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el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f</a:t>
            </a:r>
            <a:r>
              <a:rPr sz="2800" b="1" spc="-260" dirty="0">
                <a:latin typeface="+mn-lt"/>
                <a:cs typeface="Arial"/>
              </a:rPr>
              <a:t>u</a:t>
            </a:r>
            <a:r>
              <a:rPr sz="2800" b="1" spc="-95" dirty="0">
                <a:latin typeface="+mn-lt"/>
                <a:cs typeface="Arial"/>
              </a:rPr>
              <a:t>t</a:t>
            </a:r>
            <a:r>
              <a:rPr sz="2800" b="1" spc="-195" dirty="0">
                <a:latin typeface="+mn-lt"/>
                <a:cs typeface="Arial"/>
              </a:rPr>
              <a:t>u</a:t>
            </a:r>
            <a:r>
              <a:rPr sz="2800" b="1" spc="-120" dirty="0">
                <a:latin typeface="+mn-lt"/>
                <a:cs typeface="Arial"/>
              </a:rPr>
              <a:t>r</a:t>
            </a:r>
            <a:r>
              <a:rPr sz="2800" b="1" spc="-220" dirty="0">
                <a:latin typeface="+mn-lt"/>
                <a:cs typeface="Arial"/>
              </a:rPr>
              <a:t>o</a:t>
            </a:r>
            <a:r>
              <a:rPr sz="2800" b="1" spc="-140" dirty="0">
                <a:latin typeface="+mn-lt"/>
                <a:cs typeface="Arial"/>
              </a:rPr>
              <a:t>,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80" dirty="0">
                <a:latin typeface="+mn-lt"/>
                <a:cs typeface="Arial"/>
              </a:rPr>
              <a:t>t</a:t>
            </a:r>
            <a:r>
              <a:rPr sz="2800" b="1" spc="-120" dirty="0">
                <a:latin typeface="+mn-lt"/>
                <a:cs typeface="Arial"/>
              </a:rPr>
              <a:t>e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95" dirty="0">
                <a:latin typeface="+mn-lt"/>
                <a:cs typeface="Arial"/>
              </a:rPr>
              <a:t>l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04" dirty="0" err="1">
                <a:latin typeface="+mn-lt"/>
                <a:cs typeface="Arial"/>
              </a:rPr>
              <a:t>a</a:t>
            </a:r>
            <a:r>
              <a:rPr sz="2800" b="1" spc="-155" dirty="0" err="1">
                <a:latin typeface="+mn-lt"/>
                <a:cs typeface="Arial"/>
              </a:rPr>
              <a:t>g</a:t>
            </a:r>
            <a:r>
              <a:rPr sz="2800" b="1" spc="-135" dirty="0" err="1">
                <a:latin typeface="+mn-lt"/>
                <a:cs typeface="Arial"/>
              </a:rPr>
              <a:t>r</a:t>
            </a:r>
            <a:r>
              <a:rPr sz="2800" b="1" spc="-204" dirty="0" err="1">
                <a:latin typeface="+mn-lt"/>
                <a:cs typeface="Arial"/>
              </a:rPr>
              <a:t>a</a:t>
            </a:r>
            <a:r>
              <a:rPr sz="2800" b="1" spc="-170" dirty="0" err="1">
                <a:latin typeface="+mn-lt"/>
                <a:cs typeface="Arial"/>
              </a:rPr>
              <a:t>d</a:t>
            </a:r>
            <a:r>
              <a:rPr sz="2800" b="1" spc="-180" dirty="0" err="1">
                <a:latin typeface="+mn-lt"/>
                <a:cs typeface="Arial"/>
              </a:rPr>
              <a:t>e</a:t>
            </a:r>
            <a:r>
              <a:rPr sz="2800" b="1" spc="-365" dirty="0" err="1">
                <a:latin typeface="+mn-lt"/>
                <a:cs typeface="Arial"/>
              </a:rPr>
              <a:t>c</a:t>
            </a:r>
            <a:r>
              <a:rPr sz="2800" b="1" spc="-195" dirty="0" err="1">
                <a:latin typeface="+mn-lt"/>
                <a:cs typeface="Arial"/>
              </a:rPr>
              <a:t>e</a:t>
            </a:r>
            <a:r>
              <a:rPr sz="2800" b="1" spc="-135" dirty="0" err="1">
                <a:latin typeface="+mn-lt"/>
                <a:cs typeface="Arial"/>
              </a:rPr>
              <a:t>r</a:t>
            </a:r>
            <a:r>
              <a:rPr sz="2800" b="1" spc="-215" dirty="0" err="1">
                <a:latin typeface="+mn-lt"/>
                <a:cs typeface="Arial"/>
              </a:rPr>
              <a:t>á</a:t>
            </a:r>
            <a:r>
              <a:rPr sz="2800" b="1" spc="-140" dirty="0">
                <a:latin typeface="+mn-lt"/>
                <a:cs typeface="Arial"/>
              </a:rPr>
              <a:t>.</a:t>
            </a:r>
            <a:endParaRPr lang="es-ES" sz="2800" b="1" spc="-140" dirty="0">
              <a:latin typeface="+mn-lt"/>
              <a:cs typeface="Arial"/>
            </a:endParaRPr>
          </a:p>
          <a:p>
            <a:pPr marL="241300" marR="379095" indent="-228600" algn="just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endParaRPr sz="2800" dirty="0">
              <a:latin typeface="+mn-lt"/>
              <a:cs typeface="Arial"/>
            </a:endParaRPr>
          </a:p>
          <a:p>
            <a:pPr marL="241300" marR="5080" indent="-228600">
              <a:lnSpc>
                <a:spcPct val="9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204" dirty="0">
                <a:latin typeface="+mn-lt"/>
                <a:cs typeface="Arial"/>
              </a:rPr>
              <a:t>Propón</a:t>
            </a:r>
            <a:r>
              <a:rPr sz="2800" b="1" spc="-200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alternativas. </a:t>
            </a:r>
            <a:r>
              <a:rPr sz="2800" b="1" spc="-190" dirty="0">
                <a:latin typeface="+mn-lt"/>
                <a:cs typeface="Arial"/>
              </a:rPr>
              <a:t>No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sólo</a:t>
            </a:r>
            <a:r>
              <a:rPr sz="2800" b="1" spc="-20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200" dirty="0">
                <a:latin typeface="+mn-lt"/>
                <a:cs typeface="Arial"/>
              </a:rPr>
              <a:t>videojuegos</a:t>
            </a:r>
            <a:r>
              <a:rPr sz="2800" b="1" spc="-19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puede vivir </a:t>
            </a:r>
            <a:r>
              <a:rPr sz="2800" b="1" spc="-130" dirty="0">
                <a:latin typeface="+mn-lt"/>
                <a:cs typeface="Arial"/>
              </a:rPr>
              <a:t>tu </a:t>
            </a:r>
            <a:r>
              <a:rPr sz="2800" b="1" spc="-160" dirty="0">
                <a:latin typeface="+mn-lt"/>
                <a:cs typeface="Arial"/>
              </a:rPr>
              <a:t>hijo. </a:t>
            </a:r>
            <a:r>
              <a:rPr sz="2800" b="1" spc="-315" dirty="0">
                <a:latin typeface="+mn-lt"/>
                <a:cs typeface="Arial"/>
              </a:rPr>
              <a:t>En</a:t>
            </a:r>
            <a:r>
              <a:rPr sz="2800" b="1" spc="-310" dirty="0">
                <a:latin typeface="+mn-lt"/>
                <a:cs typeface="Arial"/>
              </a:rPr>
              <a:t> </a:t>
            </a:r>
            <a:r>
              <a:rPr sz="2800" b="1" spc="-265" dirty="0">
                <a:latin typeface="+mn-lt"/>
                <a:cs typeface="Arial"/>
              </a:rPr>
              <a:t>caso</a:t>
            </a:r>
            <a:r>
              <a:rPr sz="2800" b="1" spc="-26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 </a:t>
            </a:r>
            <a:r>
              <a:rPr sz="2800" b="1" spc="-229" dirty="0">
                <a:latin typeface="+mn-lt"/>
                <a:cs typeface="Arial"/>
              </a:rPr>
              <a:t>empieces</a:t>
            </a:r>
            <a:r>
              <a:rPr sz="2800" b="1" spc="31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400" dirty="0">
                <a:latin typeface="+mn-lt"/>
                <a:cs typeface="Arial"/>
              </a:rPr>
              <a:t> </a:t>
            </a:r>
            <a:r>
              <a:rPr sz="2800" b="1" spc="-165" dirty="0">
                <a:latin typeface="+mn-lt"/>
                <a:cs typeface="Arial"/>
              </a:rPr>
              <a:t>notar </a:t>
            </a:r>
            <a:r>
              <a:rPr sz="2800" b="1" spc="-235" dirty="0">
                <a:latin typeface="+mn-lt"/>
                <a:cs typeface="Arial"/>
              </a:rPr>
              <a:t>un</a:t>
            </a:r>
            <a:r>
              <a:rPr sz="2800" b="1" spc="305" dirty="0">
                <a:latin typeface="+mn-lt"/>
                <a:cs typeface="Arial"/>
              </a:rPr>
              <a:t> </a:t>
            </a:r>
            <a:r>
              <a:rPr sz="2800" b="1" spc="-260" dirty="0">
                <a:latin typeface="+mn-lt"/>
                <a:cs typeface="Arial"/>
              </a:rPr>
              <a:t>exceso</a:t>
            </a:r>
            <a:r>
              <a:rPr sz="2800" b="1" spc="26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210" dirty="0">
                <a:latin typeface="+mn-lt"/>
                <a:cs typeface="Arial"/>
              </a:rPr>
              <a:t>dedicación </a:t>
            </a:r>
            <a:r>
              <a:rPr sz="2800" b="1" spc="-190" dirty="0">
                <a:latin typeface="+mn-lt"/>
                <a:cs typeface="Arial"/>
              </a:rPr>
              <a:t>a </a:t>
            </a:r>
            <a:r>
              <a:rPr sz="2800" b="1" spc="-215" dirty="0">
                <a:latin typeface="+mn-lt"/>
                <a:cs typeface="Arial"/>
              </a:rPr>
              <a:t>los</a:t>
            </a:r>
            <a:r>
              <a:rPr sz="2800" b="1" spc="34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videojuegos </a:t>
            </a:r>
            <a:r>
              <a:rPr sz="2800" b="1" spc="-170" dirty="0">
                <a:latin typeface="+mn-lt"/>
                <a:cs typeface="Arial"/>
              </a:rPr>
              <a:t>o </a:t>
            </a:r>
            <a:r>
              <a:rPr sz="2800" b="1" spc="-155" dirty="0">
                <a:latin typeface="+mn-lt"/>
                <a:cs typeface="Arial"/>
              </a:rPr>
              <a:t>al </a:t>
            </a:r>
            <a:r>
              <a:rPr sz="2800" b="1" spc="-150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tiempo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online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45" dirty="0">
                <a:latin typeface="+mn-lt"/>
                <a:cs typeface="Arial"/>
              </a:rPr>
              <a:t>ten</a:t>
            </a:r>
            <a:r>
              <a:rPr sz="2800" b="1" spc="10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siempre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preparadas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alternativas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90" dirty="0">
                <a:latin typeface="+mn-lt"/>
                <a:cs typeface="Arial"/>
              </a:rPr>
              <a:t>su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gusto.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Las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mejores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254" dirty="0">
                <a:latin typeface="+mn-lt"/>
                <a:cs typeface="Arial"/>
              </a:rPr>
              <a:t>son</a:t>
            </a:r>
            <a:r>
              <a:rPr sz="2800" b="1" spc="-25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las</a:t>
            </a:r>
            <a:r>
              <a:rPr sz="2800" b="1" spc="-21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</a:t>
            </a:r>
            <a:r>
              <a:rPr sz="2800" b="1" spc="-180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permiten </a:t>
            </a:r>
            <a:r>
              <a:rPr sz="2800" b="1" spc="-215" dirty="0">
                <a:latin typeface="+mn-lt"/>
                <a:cs typeface="Arial"/>
              </a:rPr>
              <a:t>ser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creativo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16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</a:t>
            </a:r>
            <a:r>
              <a:rPr sz="2800" b="1" spc="40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favorezcan</a:t>
            </a:r>
            <a:r>
              <a:rPr sz="2800" b="1" spc="37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las</a:t>
            </a:r>
            <a:r>
              <a:rPr sz="2800" b="1" spc="335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relaciones </a:t>
            </a:r>
            <a:r>
              <a:rPr sz="2800" b="1" spc="-204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personales,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las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actividades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al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aire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40" dirty="0">
                <a:latin typeface="+mn-lt"/>
                <a:cs typeface="Arial"/>
              </a:rPr>
              <a:t>libre.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Interésate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por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las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alternativas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 </a:t>
            </a:r>
            <a:r>
              <a:rPr sz="2800" b="1" spc="-760" dirty="0">
                <a:latin typeface="+mn-lt"/>
                <a:cs typeface="Arial"/>
              </a:rPr>
              <a:t> </a:t>
            </a:r>
            <a:r>
              <a:rPr sz="2800" b="1" spc="-95" dirty="0">
                <a:latin typeface="+mn-lt"/>
                <a:cs typeface="Arial"/>
              </a:rPr>
              <a:t>l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g</a:t>
            </a:r>
            <a:r>
              <a:rPr sz="2800" b="1" spc="-245" dirty="0">
                <a:latin typeface="+mn-lt"/>
                <a:cs typeface="Arial"/>
              </a:rPr>
              <a:t>u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50" dirty="0">
                <a:latin typeface="+mn-lt"/>
                <a:cs typeface="Arial"/>
              </a:rPr>
              <a:t>t</a:t>
            </a:r>
            <a:r>
              <a:rPr sz="2800" b="1" spc="-195" dirty="0">
                <a:latin typeface="+mn-lt"/>
                <a:cs typeface="Arial"/>
              </a:rPr>
              <a:t>e</a:t>
            </a:r>
            <a:r>
              <a:rPr sz="2800" b="1" spc="-229" dirty="0">
                <a:latin typeface="+mn-lt"/>
                <a:cs typeface="Arial"/>
              </a:rPr>
              <a:t>n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50" dirty="0">
                <a:latin typeface="+mn-lt"/>
                <a:cs typeface="Arial"/>
              </a:rPr>
              <a:t>t</a:t>
            </a:r>
            <a:r>
              <a:rPr sz="2800" b="1" spc="-180" dirty="0">
                <a:latin typeface="+mn-lt"/>
                <a:cs typeface="Arial"/>
              </a:rPr>
              <a:t>é</a:t>
            </a:r>
            <a:r>
              <a:rPr sz="2800" b="1" spc="-254" dirty="0">
                <a:latin typeface="+mn-lt"/>
                <a:cs typeface="Arial"/>
              </a:rPr>
              <a:t>n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105" dirty="0">
                <a:latin typeface="+mn-lt"/>
                <a:cs typeface="Arial"/>
              </a:rPr>
              <a:t>i</a:t>
            </a:r>
            <a:r>
              <a:rPr sz="2800" b="1" spc="-225" dirty="0">
                <a:latin typeface="+mn-lt"/>
                <a:cs typeface="Arial"/>
              </a:rPr>
              <a:t>a</a:t>
            </a:r>
            <a:r>
              <a:rPr sz="2800" b="1" spc="-125" dirty="0">
                <a:latin typeface="+mn-lt"/>
                <a:cs typeface="Arial"/>
              </a:rPr>
              <a:t>l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140" dirty="0">
                <a:latin typeface="+mn-lt"/>
                <a:cs typeface="Arial"/>
              </a:rPr>
              <a:t>.</a:t>
            </a:r>
            <a:endParaRPr sz="2800" dirty="0"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1605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DAB745A3-730B-4AA8-B63C-4D16C100F4F1}"/>
              </a:ext>
            </a:extLst>
          </p:cNvPr>
          <p:cNvSpPr txBox="1"/>
          <p:nvPr/>
        </p:nvSpPr>
        <p:spPr>
          <a:xfrm>
            <a:off x="558800" y="3421125"/>
            <a:ext cx="16941800" cy="455175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175" dirty="0">
                <a:latin typeface="+mn-lt"/>
                <a:cs typeface="Arial"/>
              </a:rPr>
              <a:t>Habla </a:t>
            </a:r>
            <a:r>
              <a:rPr sz="2800" b="1" spc="-254" dirty="0">
                <a:latin typeface="+mn-lt"/>
                <a:cs typeface="Arial"/>
              </a:rPr>
              <a:t>con</a:t>
            </a:r>
            <a:r>
              <a:rPr sz="2800" b="1" spc="-250" dirty="0">
                <a:latin typeface="+mn-lt"/>
                <a:cs typeface="Arial"/>
              </a:rPr>
              <a:t> </a:t>
            </a:r>
            <a:r>
              <a:rPr sz="2800" b="1" spc="-130" dirty="0">
                <a:latin typeface="+mn-lt"/>
                <a:cs typeface="Arial"/>
              </a:rPr>
              <a:t>tu </a:t>
            </a:r>
            <a:r>
              <a:rPr sz="2800" b="1" spc="-160" dirty="0">
                <a:latin typeface="+mn-lt"/>
                <a:cs typeface="Arial"/>
              </a:rPr>
              <a:t>hijo. </a:t>
            </a:r>
            <a:r>
              <a:rPr sz="2800" b="1" spc="-250" dirty="0">
                <a:latin typeface="+mn-lt"/>
                <a:cs typeface="Arial"/>
              </a:rPr>
              <a:t>El</a:t>
            </a:r>
            <a:r>
              <a:rPr sz="2800" b="1" spc="-245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concepto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190" dirty="0">
                <a:latin typeface="+mn-lt"/>
                <a:cs typeface="Arial"/>
              </a:rPr>
              <a:t>“jugar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demasiado”</a:t>
            </a:r>
            <a:r>
              <a:rPr sz="2800" b="1" spc="-220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165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el </a:t>
            </a:r>
            <a:r>
              <a:rPr sz="2800" b="1" spc="-254" dirty="0">
                <a:latin typeface="+mn-lt"/>
                <a:cs typeface="Arial"/>
              </a:rPr>
              <a:t>uso</a:t>
            </a:r>
            <a:r>
              <a:rPr sz="2800" b="1" spc="-25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15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videojuegos</a:t>
            </a:r>
            <a:r>
              <a:rPr sz="2800" b="1" spc="-195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poco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229" dirty="0">
                <a:latin typeface="+mn-lt"/>
                <a:cs typeface="Arial"/>
              </a:rPr>
              <a:t>adecuados</a:t>
            </a:r>
            <a:r>
              <a:rPr sz="2800" b="1" spc="-22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para </a:t>
            </a:r>
            <a:r>
              <a:rPr sz="2800" b="1" spc="-150" dirty="0">
                <a:latin typeface="+mn-lt"/>
                <a:cs typeface="Arial"/>
              </a:rPr>
              <a:t>la </a:t>
            </a:r>
            <a:r>
              <a:rPr sz="2800" b="1" spc="-165" dirty="0">
                <a:latin typeface="+mn-lt"/>
                <a:cs typeface="Arial"/>
              </a:rPr>
              <a:t>edad </a:t>
            </a:r>
            <a:r>
              <a:rPr sz="2800" b="1" spc="-190" dirty="0">
                <a:latin typeface="+mn-lt"/>
                <a:cs typeface="Arial"/>
              </a:rPr>
              <a:t>pueden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ser</a:t>
            </a:r>
            <a:r>
              <a:rPr sz="2800" b="1" spc="345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temas</a:t>
            </a:r>
            <a:r>
              <a:rPr sz="2800" b="1" spc="34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difíciles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abordar.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310" dirty="0">
                <a:latin typeface="+mn-lt"/>
                <a:cs typeface="Arial"/>
              </a:rPr>
              <a:t>En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vez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reñir,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dale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30" dirty="0">
                <a:latin typeface="+mn-lt"/>
                <a:cs typeface="Arial"/>
              </a:rPr>
              <a:t>tu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opinión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sobre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215" dirty="0">
                <a:latin typeface="+mn-lt"/>
                <a:cs typeface="Arial"/>
              </a:rPr>
              <a:t>los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contenidos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155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dudosa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moralidad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sobre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29" dirty="0">
                <a:latin typeface="+mn-lt"/>
                <a:cs typeface="Arial"/>
              </a:rPr>
              <a:t>si</a:t>
            </a:r>
            <a:r>
              <a:rPr sz="2800" b="1" spc="20" dirty="0">
                <a:latin typeface="+mn-lt"/>
                <a:cs typeface="Arial"/>
              </a:rPr>
              <a:t> </a:t>
            </a:r>
            <a:r>
              <a:rPr sz="2800" b="1" spc="-235" dirty="0">
                <a:latin typeface="+mn-lt"/>
                <a:cs typeface="Arial"/>
              </a:rPr>
              <a:t>crees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juega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demasiado.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29" dirty="0">
                <a:latin typeface="+mn-lt"/>
                <a:cs typeface="Arial"/>
              </a:rPr>
              <a:t>Convirtamos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135" dirty="0">
                <a:latin typeface="+mn-lt"/>
                <a:cs typeface="Arial"/>
              </a:rPr>
              <a:t>el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limón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limonada: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35" dirty="0">
                <a:latin typeface="+mn-lt"/>
                <a:cs typeface="Arial"/>
              </a:rPr>
              <a:t>un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juego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violento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80" dirty="0">
                <a:latin typeface="+mn-lt"/>
                <a:cs typeface="Arial"/>
              </a:rPr>
              <a:t>puede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40" dirty="0">
                <a:latin typeface="+mn-lt"/>
                <a:cs typeface="Arial"/>
              </a:rPr>
              <a:t>darte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una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oportunidad </a:t>
            </a:r>
            <a:r>
              <a:rPr sz="2800" b="1" spc="-16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inapreciable</a:t>
            </a:r>
            <a:r>
              <a:rPr sz="2800" b="1" spc="-18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de </a:t>
            </a:r>
            <a:r>
              <a:rPr sz="2800" b="1" spc="-175" dirty="0">
                <a:latin typeface="+mn-lt"/>
                <a:cs typeface="Arial"/>
              </a:rPr>
              <a:t>hablar </a:t>
            </a:r>
            <a:r>
              <a:rPr sz="2800" b="1" spc="-254" dirty="0">
                <a:latin typeface="+mn-lt"/>
                <a:cs typeface="Arial"/>
              </a:rPr>
              <a:t>con</a:t>
            </a:r>
            <a:r>
              <a:rPr sz="2800" b="1" spc="-250" dirty="0">
                <a:latin typeface="+mn-lt"/>
                <a:cs typeface="Arial"/>
              </a:rPr>
              <a:t> </a:t>
            </a:r>
            <a:r>
              <a:rPr sz="2800" b="1" spc="-130" dirty="0">
                <a:latin typeface="+mn-lt"/>
                <a:cs typeface="Arial"/>
              </a:rPr>
              <a:t>tu </a:t>
            </a:r>
            <a:r>
              <a:rPr sz="2800" b="1" spc="-160" dirty="0">
                <a:latin typeface="+mn-lt"/>
                <a:cs typeface="Arial"/>
              </a:rPr>
              <a:t>hijo </a:t>
            </a:r>
            <a:r>
              <a:rPr sz="2800" b="1" spc="-200" dirty="0">
                <a:latin typeface="+mn-lt"/>
                <a:cs typeface="Arial"/>
              </a:rPr>
              <a:t>sobre</a:t>
            </a:r>
            <a:r>
              <a:rPr sz="2800" b="1" spc="-195" dirty="0">
                <a:latin typeface="+mn-lt"/>
                <a:cs typeface="Arial"/>
              </a:rPr>
              <a:t> </a:t>
            </a:r>
            <a:r>
              <a:rPr sz="2800" b="1" spc="-150" dirty="0">
                <a:latin typeface="+mn-lt"/>
                <a:cs typeface="Arial"/>
              </a:rPr>
              <a:t>la </a:t>
            </a:r>
            <a:r>
              <a:rPr sz="2800" b="1" spc="-195" dirty="0">
                <a:latin typeface="+mn-lt"/>
                <a:cs typeface="Arial"/>
              </a:rPr>
              <a:t>violencia,</a:t>
            </a:r>
            <a:r>
              <a:rPr sz="2800" b="1" spc="-190" dirty="0">
                <a:latin typeface="+mn-lt"/>
                <a:cs typeface="Arial"/>
              </a:rPr>
              <a:t> </a:t>
            </a:r>
            <a:r>
              <a:rPr sz="2800" b="1" spc="-220" dirty="0">
                <a:latin typeface="+mn-lt"/>
                <a:cs typeface="Arial"/>
              </a:rPr>
              <a:t>las</a:t>
            </a:r>
            <a:r>
              <a:rPr sz="2800" b="1" spc="-21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drogas</a:t>
            </a:r>
            <a:r>
              <a:rPr sz="2800" b="1" spc="-19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 </a:t>
            </a:r>
            <a:r>
              <a:rPr sz="2800" b="1" spc="-16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240" dirty="0">
                <a:latin typeface="+mn-lt"/>
                <a:cs typeface="Arial"/>
              </a:rPr>
              <a:t>u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85" dirty="0">
                <a:latin typeface="+mn-lt"/>
                <a:cs typeface="Arial"/>
              </a:rPr>
              <a:t>l</a:t>
            </a:r>
            <a:r>
              <a:rPr sz="2800" b="1" spc="-200" dirty="0">
                <a:latin typeface="+mn-lt"/>
                <a:cs typeface="Arial"/>
              </a:rPr>
              <a:t>q</a:t>
            </a:r>
            <a:r>
              <a:rPr sz="2800" b="1" spc="-250" dirty="0">
                <a:latin typeface="+mn-lt"/>
                <a:cs typeface="Arial"/>
              </a:rPr>
              <a:t>u</a:t>
            </a:r>
            <a:r>
              <a:rPr sz="2800" b="1" spc="-125" dirty="0">
                <a:latin typeface="+mn-lt"/>
                <a:cs typeface="Arial"/>
              </a:rPr>
              <a:t>i</a:t>
            </a:r>
            <a:r>
              <a:rPr sz="2800" b="1" spc="-195" dirty="0">
                <a:latin typeface="+mn-lt"/>
                <a:cs typeface="Arial"/>
              </a:rPr>
              <a:t>e</a:t>
            </a:r>
            <a:r>
              <a:rPr sz="2800" b="1" spc="-130" dirty="0">
                <a:latin typeface="+mn-lt"/>
                <a:cs typeface="Arial"/>
              </a:rPr>
              <a:t>r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240" dirty="0">
                <a:latin typeface="+mn-lt"/>
                <a:cs typeface="Arial"/>
              </a:rPr>
              <a:t>n</a:t>
            </a:r>
            <a:r>
              <a:rPr sz="2800" b="1" spc="-170" dirty="0">
                <a:latin typeface="+mn-lt"/>
                <a:cs typeface="Arial"/>
              </a:rPr>
              <a:t>d</a:t>
            </a:r>
            <a:r>
              <a:rPr sz="2800" b="1" spc="-250" dirty="0">
                <a:latin typeface="+mn-lt"/>
                <a:cs typeface="Arial"/>
              </a:rPr>
              <a:t>u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45" dirty="0">
                <a:latin typeface="+mn-lt"/>
                <a:cs typeface="Arial"/>
              </a:rPr>
              <a:t>t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110" dirty="0">
                <a:latin typeface="+mn-lt"/>
                <a:cs typeface="Arial"/>
              </a:rPr>
              <a:t>l</a:t>
            </a:r>
            <a:r>
              <a:rPr sz="2800" b="1" spc="-85" dirty="0">
                <a:latin typeface="+mn-lt"/>
                <a:cs typeface="Arial"/>
              </a:rPr>
              <a:t>i</a:t>
            </a:r>
            <a:r>
              <a:rPr sz="2800" b="1" spc="-200" dirty="0">
                <a:latin typeface="+mn-lt"/>
                <a:cs typeface="Arial"/>
              </a:rPr>
              <a:t>g</a:t>
            </a:r>
            <a:r>
              <a:rPr sz="2800" b="1" spc="-145" dirty="0">
                <a:latin typeface="+mn-lt"/>
                <a:cs typeface="Arial"/>
              </a:rPr>
              <a:t>r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165" dirty="0" err="1">
                <a:latin typeface="+mn-lt"/>
                <a:cs typeface="Arial"/>
              </a:rPr>
              <a:t>in</a:t>
            </a:r>
            <a:r>
              <a:rPr sz="2800" b="1" spc="-225" dirty="0" err="1">
                <a:latin typeface="+mn-lt"/>
                <a:cs typeface="Arial"/>
              </a:rPr>
              <a:t>a</a:t>
            </a:r>
            <a:r>
              <a:rPr sz="2800" b="1" spc="-155" dirty="0" err="1">
                <a:latin typeface="+mn-lt"/>
                <a:cs typeface="Arial"/>
              </a:rPr>
              <a:t>p</a:t>
            </a:r>
            <a:r>
              <a:rPr sz="2800" b="1" spc="-145" dirty="0" err="1">
                <a:latin typeface="+mn-lt"/>
                <a:cs typeface="Arial"/>
              </a:rPr>
              <a:t>r</a:t>
            </a:r>
            <a:r>
              <a:rPr sz="2800" b="1" spc="-204" dirty="0" err="1">
                <a:latin typeface="+mn-lt"/>
                <a:cs typeface="Arial"/>
              </a:rPr>
              <a:t>o</a:t>
            </a:r>
            <a:r>
              <a:rPr sz="2800" b="1" spc="-170" dirty="0" err="1">
                <a:latin typeface="+mn-lt"/>
                <a:cs typeface="Arial"/>
              </a:rPr>
              <a:t>p</a:t>
            </a:r>
            <a:r>
              <a:rPr sz="2800" b="1" spc="-125" dirty="0" err="1">
                <a:latin typeface="+mn-lt"/>
                <a:cs typeface="Arial"/>
              </a:rPr>
              <a:t>i</a:t>
            </a:r>
            <a:r>
              <a:rPr sz="2800" b="1" spc="-204" dirty="0" err="1">
                <a:latin typeface="+mn-lt"/>
                <a:cs typeface="Arial"/>
              </a:rPr>
              <a:t>a</a:t>
            </a:r>
            <a:r>
              <a:rPr sz="2800" b="1" spc="-170" dirty="0" err="1">
                <a:latin typeface="+mn-lt"/>
                <a:cs typeface="Arial"/>
              </a:rPr>
              <a:t>d</a:t>
            </a:r>
            <a:r>
              <a:rPr sz="2800" b="1" spc="-204" dirty="0" err="1">
                <a:latin typeface="+mn-lt"/>
                <a:cs typeface="Arial"/>
              </a:rPr>
              <a:t>a</a:t>
            </a:r>
            <a:r>
              <a:rPr sz="2800" b="1" spc="-140" dirty="0">
                <a:latin typeface="+mn-lt"/>
                <a:cs typeface="Arial"/>
              </a:rPr>
              <a:t>.</a:t>
            </a:r>
            <a:endParaRPr lang="es-ES" sz="2800" b="1" spc="-140" dirty="0">
              <a:latin typeface="+mn-lt"/>
              <a:cs typeface="Arial"/>
            </a:endParaRPr>
          </a:p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endParaRPr lang="es-CO" sz="2800" b="1" spc="-140" dirty="0">
              <a:latin typeface="+mn-lt"/>
            </a:endParaRPr>
          </a:p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endParaRPr sz="2800" dirty="0">
              <a:latin typeface="+mn-lt"/>
              <a:cs typeface="Arial"/>
            </a:endParaRPr>
          </a:p>
          <a:p>
            <a:pPr marL="241300" marR="31115" indent="-228600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200" dirty="0">
                <a:latin typeface="+mn-lt"/>
                <a:cs typeface="Arial"/>
              </a:rPr>
              <a:t>Preocúpate,</a:t>
            </a:r>
            <a:r>
              <a:rPr sz="2800" b="1" spc="-19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pero </a:t>
            </a:r>
            <a:r>
              <a:rPr sz="2800" b="1" spc="-204" dirty="0">
                <a:latin typeface="+mn-lt"/>
                <a:cs typeface="Arial"/>
              </a:rPr>
              <a:t>no</a:t>
            </a:r>
            <a:r>
              <a:rPr sz="2800" b="1" spc="-20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-190" dirty="0">
                <a:latin typeface="+mn-lt"/>
                <a:cs typeface="Arial"/>
              </a:rPr>
              <a:t> </a:t>
            </a:r>
            <a:r>
              <a:rPr sz="2800" b="1" spc="-245" dirty="0">
                <a:latin typeface="+mn-lt"/>
                <a:cs typeface="Arial"/>
              </a:rPr>
              <a:t>exceso.</a:t>
            </a:r>
            <a:r>
              <a:rPr sz="2800" b="1" spc="-240" dirty="0">
                <a:latin typeface="+mn-lt"/>
                <a:cs typeface="Arial"/>
              </a:rPr>
              <a:t> </a:t>
            </a:r>
            <a:r>
              <a:rPr sz="2800" b="1" spc="-210" dirty="0">
                <a:latin typeface="+mn-lt"/>
                <a:cs typeface="Arial"/>
              </a:rPr>
              <a:t>Por</a:t>
            </a:r>
            <a:r>
              <a:rPr sz="2800" b="1" spc="-204" dirty="0">
                <a:latin typeface="+mn-lt"/>
                <a:cs typeface="Arial"/>
              </a:rPr>
              <a:t> </a:t>
            </a:r>
            <a:r>
              <a:rPr sz="2800" b="1" spc="-270" dirty="0">
                <a:latin typeface="+mn-lt"/>
                <a:cs typeface="Arial"/>
              </a:rPr>
              <a:t>mucho</a:t>
            </a:r>
            <a:r>
              <a:rPr sz="2800" b="1" spc="-265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que</a:t>
            </a:r>
            <a:r>
              <a:rPr sz="2800" b="1" spc="-180" dirty="0">
                <a:latin typeface="+mn-lt"/>
                <a:cs typeface="Arial"/>
              </a:rPr>
              <a:t> </a:t>
            </a:r>
            <a:r>
              <a:rPr sz="2800" b="1" spc="-130" dirty="0">
                <a:latin typeface="+mn-lt"/>
                <a:cs typeface="Arial"/>
              </a:rPr>
              <a:t>tu </a:t>
            </a:r>
            <a:r>
              <a:rPr sz="2800" b="1" spc="-160" dirty="0">
                <a:latin typeface="+mn-lt"/>
                <a:cs typeface="Arial"/>
              </a:rPr>
              <a:t>hijo </a:t>
            </a:r>
            <a:r>
              <a:rPr sz="2800" b="1" spc="-185" dirty="0">
                <a:latin typeface="+mn-lt"/>
                <a:cs typeface="Arial"/>
              </a:rPr>
              <a:t>juegue</a:t>
            </a:r>
            <a:r>
              <a:rPr sz="2800" b="1" spc="-18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 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videojuegos</a:t>
            </a:r>
            <a:r>
              <a:rPr sz="2800" b="1" spc="-19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no</a:t>
            </a:r>
            <a:r>
              <a:rPr sz="2800" b="1" spc="-200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va</a:t>
            </a:r>
            <a:r>
              <a:rPr sz="2800" b="1" spc="-220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18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enfermar</a:t>
            </a:r>
            <a:r>
              <a:rPr sz="2800" b="1" spc="-190" dirty="0">
                <a:latin typeface="+mn-lt"/>
                <a:cs typeface="Arial"/>
              </a:rPr>
              <a:t> 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16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necesitar</a:t>
            </a:r>
            <a:r>
              <a:rPr sz="2800" b="1" spc="-20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tratamiento </a:t>
            </a:r>
            <a:r>
              <a:rPr sz="2800" b="1" spc="-215" dirty="0">
                <a:latin typeface="+mn-lt"/>
                <a:cs typeface="Arial"/>
              </a:rPr>
              <a:t>clínico</a:t>
            </a:r>
            <a:r>
              <a:rPr sz="2800" b="1" spc="-210" dirty="0">
                <a:latin typeface="+mn-lt"/>
                <a:cs typeface="Arial"/>
              </a:rPr>
              <a:t> </a:t>
            </a:r>
            <a:r>
              <a:rPr sz="2800" b="1" spc="-160" dirty="0">
                <a:latin typeface="+mn-lt"/>
                <a:cs typeface="Arial"/>
              </a:rPr>
              <a:t>por </a:t>
            </a:r>
            <a:r>
              <a:rPr sz="2800" b="1" spc="-155" dirty="0">
                <a:latin typeface="+mn-lt"/>
                <a:cs typeface="Arial"/>
              </a:rPr>
              <a:t> </a:t>
            </a:r>
            <a:r>
              <a:rPr sz="2800" b="1" spc="-80" dirty="0">
                <a:latin typeface="+mn-lt"/>
                <a:cs typeface="Arial"/>
              </a:rPr>
              <a:t>t</a:t>
            </a:r>
            <a:r>
              <a:rPr sz="2800" b="1" spc="-130" dirty="0">
                <a:latin typeface="+mn-lt"/>
                <a:cs typeface="Arial"/>
              </a:rPr>
              <a:t>e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250" dirty="0">
                <a:latin typeface="+mn-lt"/>
                <a:cs typeface="Arial"/>
              </a:rPr>
              <a:t>n</a:t>
            </a:r>
            <a:r>
              <a:rPr sz="2800" b="1" spc="-204" dirty="0">
                <a:latin typeface="+mn-lt"/>
                <a:cs typeface="Arial"/>
              </a:rPr>
              <a:t>oa</a:t>
            </a:r>
            <a:r>
              <a:rPr sz="2800" b="1" spc="-170" dirty="0">
                <a:latin typeface="+mn-lt"/>
                <a:cs typeface="Arial"/>
              </a:rPr>
              <a:t>d</a:t>
            </a:r>
            <a:r>
              <a:rPr sz="2800" b="1" spc="-125" dirty="0">
                <a:latin typeface="+mn-lt"/>
                <a:cs typeface="Arial"/>
              </a:rPr>
              <a:t>i</a:t>
            </a:r>
            <a:r>
              <a:rPr sz="2800" b="1" spc="-365" dirty="0">
                <a:latin typeface="+mn-lt"/>
                <a:cs typeface="Arial"/>
              </a:rPr>
              <a:t>cc</a:t>
            </a:r>
            <a:r>
              <a:rPr sz="2800" b="1" spc="-95" dirty="0">
                <a:latin typeface="+mn-lt"/>
                <a:cs typeface="Arial"/>
              </a:rPr>
              <a:t>i</a:t>
            </a:r>
            <a:r>
              <a:rPr sz="2800" b="1" spc="-225" dirty="0">
                <a:latin typeface="+mn-lt"/>
                <a:cs typeface="Arial"/>
              </a:rPr>
              <a:t>ó</a:t>
            </a:r>
            <a:r>
              <a:rPr sz="2800" b="1" spc="-260" dirty="0">
                <a:latin typeface="+mn-lt"/>
                <a:cs typeface="Arial"/>
              </a:rPr>
              <a:t>n</a:t>
            </a:r>
            <a:r>
              <a:rPr sz="2800" b="1" spc="-140" dirty="0">
                <a:latin typeface="+mn-lt"/>
                <a:cs typeface="Arial"/>
              </a:rPr>
              <a:t>,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145" dirty="0">
                <a:latin typeface="+mn-lt"/>
                <a:cs typeface="Arial"/>
              </a:rPr>
              <a:t>ie</a:t>
            </a:r>
            <a:r>
              <a:rPr sz="2800" b="1" spc="-345" dirty="0">
                <a:latin typeface="+mn-lt"/>
                <a:cs typeface="Arial"/>
              </a:rPr>
              <a:t>m</a:t>
            </a:r>
            <a:r>
              <a:rPr sz="2800" b="1" spc="-170" dirty="0">
                <a:latin typeface="+mn-lt"/>
                <a:cs typeface="Arial"/>
              </a:rPr>
              <a:t>p</a:t>
            </a:r>
            <a:r>
              <a:rPr sz="2800" b="1" spc="-145" dirty="0">
                <a:latin typeface="+mn-lt"/>
                <a:cs typeface="Arial"/>
              </a:rPr>
              <a:t>r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240" dirty="0">
                <a:latin typeface="+mn-lt"/>
                <a:cs typeface="Arial"/>
              </a:rPr>
              <a:t>u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250" dirty="0">
                <a:latin typeface="+mn-lt"/>
                <a:cs typeface="Arial"/>
              </a:rPr>
              <a:t>n</a:t>
            </a:r>
            <a:r>
              <a:rPr sz="2800" b="1" spc="-170" dirty="0">
                <a:latin typeface="+mn-lt"/>
                <a:cs typeface="Arial"/>
              </a:rPr>
              <a:t>do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240" dirty="0">
                <a:latin typeface="+mn-lt"/>
                <a:cs typeface="Arial"/>
              </a:rPr>
              <a:t>h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55" dirty="0">
                <a:latin typeface="+mn-lt"/>
                <a:cs typeface="Arial"/>
              </a:rPr>
              <a:t>g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85" dirty="0">
                <a:latin typeface="+mn-lt"/>
                <a:cs typeface="Arial"/>
              </a:rPr>
              <a:t>l</a:t>
            </a:r>
            <a:r>
              <a:rPr sz="2800" b="1" spc="-185" dirty="0">
                <a:latin typeface="+mn-lt"/>
                <a:cs typeface="Arial"/>
              </a:rPr>
              <a:t>g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10" dirty="0">
                <a:latin typeface="+mn-lt"/>
                <a:cs typeface="Arial"/>
              </a:rPr>
              <a:t> </a:t>
            </a:r>
            <a:r>
              <a:rPr sz="2800" b="1" spc="-335" dirty="0">
                <a:latin typeface="+mn-lt"/>
                <a:cs typeface="Arial"/>
              </a:rPr>
              <a:t>m</a:t>
            </a:r>
            <a:r>
              <a:rPr sz="2800" b="1" spc="-204" dirty="0">
                <a:latin typeface="+mn-lt"/>
                <a:cs typeface="Arial"/>
              </a:rPr>
              <a:t>á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229" dirty="0">
                <a:latin typeface="+mn-lt"/>
                <a:cs typeface="Arial"/>
              </a:rPr>
              <a:t>u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65" dirty="0">
                <a:latin typeface="+mn-lt"/>
                <a:cs typeface="Arial"/>
              </a:rPr>
              <a:t>v</a:t>
            </a:r>
            <a:r>
              <a:rPr sz="2800" b="1" spc="-85" dirty="0">
                <a:latin typeface="+mn-lt"/>
                <a:cs typeface="Arial"/>
              </a:rPr>
              <a:t>i</a:t>
            </a:r>
            <a:r>
              <a:rPr sz="2800" b="1" spc="-185" dirty="0">
                <a:latin typeface="+mn-lt"/>
                <a:cs typeface="Arial"/>
              </a:rPr>
              <a:t>d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q</a:t>
            </a:r>
            <a:r>
              <a:rPr sz="2800" b="1" spc="-240" dirty="0">
                <a:latin typeface="+mn-lt"/>
                <a:cs typeface="Arial"/>
              </a:rPr>
              <a:t>u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190" dirty="0">
                <a:latin typeface="+mn-lt"/>
                <a:cs typeface="Arial"/>
              </a:rPr>
              <a:t>ó</a:t>
            </a:r>
            <a:r>
              <a:rPr sz="2800" b="1" spc="-120" dirty="0">
                <a:latin typeface="+mn-lt"/>
                <a:cs typeface="Arial"/>
              </a:rPr>
              <a:t>lo  </a:t>
            </a:r>
            <a:r>
              <a:rPr sz="2800" b="1" spc="-170" dirty="0">
                <a:latin typeface="+mn-lt"/>
                <a:cs typeface="Arial"/>
              </a:rPr>
              <a:t>jugar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90" dirty="0">
                <a:latin typeface="+mn-lt"/>
                <a:cs typeface="Arial"/>
              </a:rPr>
              <a:t>a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videojuegos,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260" dirty="0">
                <a:latin typeface="+mn-lt"/>
                <a:cs typeface="Arial"/>
              </a:rPr>
              <a:t>como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120" dirty="0">
                <a:latin typeface="+mn-lt"/>
                <a:cs typeface="Arial"/>
              </a:rPr>
              <a:t>ir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155" dirty="0">
                <a:latin typeface="+mn-lt"/>
                <a:cs typeface="Arial"/>
              </a:rPr>
              <a:t>al</a:t>
            </a:r>
            <a:r>
              <a:rPr sz="2800" b="1" spc="40" dirty="0">
                <a:latin typeface="+mn-lt"/>
                <a:cs typeface="Arial"/>
              </a:rPr>
              <a:t> </a:t>
            </a:r>
            <a:r>
              <a:rPr sz="2800" b="1" spc="-185" dirty="0">
                <a:latin typeface="+mn-lt"/>
                <a:cs typeface="Arial"/>
              </a:rPr>
              <a:t>colegio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25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aprender,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225" dirty="0">
                <a:latin typeface="+mn-lt"/>
                <a:cs typeface="Arial"/>
              </a:rPr>
              <a:t>hacer</a:t>
            </a:r>
            <a:r>
              <a:rPr sz="2800" b="1" spc="5" dirty="0">
                <a:latin typeface="+mn-lt"/>
                <a:cs typeface="Arial"/>
              </a:rPr>
              <a:t> </a:t>
            </a:r>
            <a:r>
              <a:rPr sz="2800" b="1" spc="-150" dirty="0">
                <a:latin typeface="+mn-lt"/>
                <a:cs typeface="Arial"/>
              </a:rPr>
              <a:t>deporte,</a:t>
            </a:r>
            <a:r>
              <a:rPr sz="2800" b="1" dirty="0">
                <a:latin typeface="+mn-lt"/>
                <a:cs typeface="Arial"/>
              </a:rPr>
              <a:t> </a:t>
            </a:r>
            <a:r>
              <a:rPr sz="2800" b="1" spc="-175" dirty="0">
                <a:latin typeface="+mn-lt"/>
                <a:cs typeface="Arial"/>
              </a:rPr>
              <a:t>etc. </a:t>
            </a:r>
            <a:r>
              <a:rPr sz="2800" b="1" spc="-765" dirty="0">
                <a:latin typeface="+mn-lt"/>
                <a:cs typeface="Arial"/>
              </a:rPr>
              <a:t> </a:t>
            </a:r>
            <a:r>
              <a:rPr sz="2800" b="1" spc="-310" dirty="0">
                <a:latin typeface="+mn-lt"/>
                <a:cs typeface="Arial"/>
              </a:rPr>
              <a:t>P</a:t>
            </a:r>
            <a:r>
              <a:rPr sz="2800" b="1" spc="-145" dirty="0">
                <a:latin typeface="+mn-lt"/>
                <a:cs typeface="Arial"/>
              </a:rPr>
              <a:t>re</a:t>
            </a:r>
            <a:r>
              <a:rPr sz="2800" b="1" spc="-220" dirty="0">
                <a:latin typeface="+mn-lt"/>
                <a:cs typeface="Arial"/>
              </a:rPr>
              <a:t>o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250" dirty="0">
                <a:latin typeface="+mn-lt"/>
                <a:cs typeface="Arial"/>
              </a:rPr>
              <a:t>u</a:t>
            </a:r>
            <a:r>
              <a:rPr sz="2800" b="1" spc="-170" dirty="0">
                <a:latin typeface="+mn-lt"/>
                <a:cs typeface="Arial"/>
              </a:rPr>
              <a:t>p</a:t>
            </a:r>
            <a:r>
              <a:rPr sz="2800" b="1" spc="-220" dirty="0">
                <a:latin typeface="+mn-lt"/>
                <a:cs typeface="Arial"/>
              </a:rPr>
              <a:t>a</a:t>
            </a:r>
            <a:r>
              <a:rPr sz="2800" b="1" spc="-90" dirty="0">
                <a:latin typeface="+mn-lt"/>
                <a:cs typeface="Arial"/>
              </a:rPr>
              <a:t>r</a:t>
            </a:r>
            <a:r>
              <a:rPr sz="2800" b="1" spc="-95" dirty="0">
                <a:latin typeface="+mn-lt"/>
                <a:cs typeface="Arial"/>
              </a:rPr>
              <a:t>t</a:t>
            </a:r>
            <a:r>
              <a:rPr sz="2800" b="1" spc="-160" dirty="0">
                <a:latin typeface="+mn-lt"/>
                <a:cs typeface="Arial"/>
              </a:rPr>
              <a:t>e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35" dirty="0">
                <a:latin typeface="+mn-lt"/>
                <a:cs typeface="Arial"/>
              </a:rPr>
              <a:t>e</a:t>
            </a:r>
            <a:r>
              <a:rPr sz="2800" b="1" spc="-250" dirty="0">
                <a:latin typeface="+mn-lt"/>
                <a:cs typeface="Arial"/>
              </a:rPr>
              <a:t>x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170" dirty="0">
                <a:latin typeface="+mn-lt"/>
                <a:cs typeface="Arial"/>
              </a:rPr>
              <a:t>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190" dirty="0">
                <a:latin typeface="+mn-lt"/>
                <a:cs typeface="Arial"/>
              </a:rPr>
              <a:t>ó</a:t>
            </a:r>
            <a:r>
              <a:rPr sz="2800" b="1" spc="-95" dirty="0">
                <a:latin typeface="+mn-lt"/>
                <a:cs typeface="Arial"/>
              </a:rPr>
              <a:t>l</a:t>
            </a:r>
            <a:r>
              <a:rPr sz="2800" b="1" spc="-190" dirty="0">
                <a:latin typeface="+mn-lt"/>
                <a:cs typeface="Arial"/>
              </a:rPr>
              <a:t>o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80" dirty="0">
                <a:latin typeface="+mn-lt"/>
                <a:cs typeface="Arial"/>
              </a:rPr>
              <a:t>t</a:t>
            </a:r>
            <a:r>
              <a:rPr sz="2800" b="1" spc="-120" dirty="0">
                <a:latin typeface="+mn-lt"/>
                <a:cs typeface="Arial"/>
              </a:rPr>
              <a:t>e</a:t>
            </a:r>
            <a:r>
              <a:rPr sz="2800" b="1" spc="15" dirty="0">
                <a:latin typeface="+mn-lt"/>
                <a:cs typeface="Arial"/>
              </a:rPr>
              <a:t> </a:t>
            </a:r>
            <a:r>
              <a:rPr sz="2800" b="1" spc="-240" dirty="0">
                <a:latin typeface="+mn-lt"/>
                <a:cs typeface="Arial"/>
              </a:rPr>
              <a:t>h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35" dirty="0">
                <a:latin typeface="+mn-lt"/>
                <a:cs typeface="Arial"/>
              </a:rPr>
              <a:t>r</a:t>
            </a:r>
            <a:r>
              <a:rPr sz="2800" b="1" spc="-185" dirty="0">
                <a:latin typeface="+mn-lt"/>
                <a:cs typeface="Arial"/>
              </a:rPr>
              <a:t>á</a:t>
            </a:r>
            <a:r>
              <a:rPr sz="2800" b="1" spc="-20" dirty="0">
                <a:latin typeface="+mn-lt"/>
                <a:cs typeface="Arial"/>
              </a:rPr>
              <a:t> </a:t>
            </a:r>
            <a:r>
              <a:rPr sz="2800" b="1" spc="-200" dirty="0">
                <a:latin typeface="+mn-lt"/>
                <a:cs typeface="Arial"/>
              </a:rPr>
              <a:t>re</a:t>
            </a:r>
            <a:r>
              <a:rPr sz="2800" b="1" spc="-254" dirty="0">
                <a:latin typeface="+mn-lt"/>
                <a:cs typeface="Arial"/>
              </a:rPr>
              <a:t>c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125" dirty="0">
                <a:latin typeface="+mn-lt"/>
                <a:cs typeface="Arial"/>
              </a:rPr>
              <a:t>l</a:t>
            </a:r>
            <a:r>
              <a:rPr sz="2800" b="1" spc="-220" dirty="0">
                <a:latin typeface="+mn-lt"/>
                <a:cs typeface="Arial"/>
              </a:rPr>
              <a:t>a</a:t>
            </a:r>
            <a:r>
              <a:rPr sz="2800" b="1" spc="-130" dirty="0">
                <a:latin typeface="+mn-lt"/>
                <a:cs typeface="Arial"/>
              </a:rPr>
              <a:t>r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280" dirty="0">
                <a:latin typeface="+mn-lt"/>
                <a:cs typeface="Arial"/>
              </a:rPr>
              <a:t>y</a:t>
            </a:r>
            <a:r>
              <a:rPr sz="2800" b="1" spc="30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155" dirty="0">
                <a:latin typeface="+mn-lt"/>
                <a:cs typeface="Arial"/>
              </a:rPr>
              <a:t>re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30" dirty="0">
                <a:latin typeface="+mn-lt"/>
                <a:cs typeface="Arial"/>
              </a:rPr>
              <a:t>r</a:t>
            </a:r>
            <a:r>
              <a:rPr sz="2800" b="1" spc="-15" dirty="0">
                <a:latin typeface="+mn-lt"/>
                <a:cs typeface="Arial"/>
              </a:rPr>
              <a:t> </a:t>
            </a:r>
            <a:r>
              <a:rPr sz="2800" b="1" spc="-80" dirty="0">
                <a:latin typeface="+mn-lt"/>
                <a:cs typeface="Arial"/>
              </a:rPr>
              <a:t>t</a:t>
            </a:r>
            <a:r>
              <a:rPr sz="2800" b="1" spc="-130" dirty="0">
                <a:latin typeface="+mn-lt"/>
                <a:cs typeface="Arial"/>
              </a:rPr>
              <a:t>e</a:t>
            </a:r>
            <a:r>
              <a:rPr sz="2800" b="1" spc="-240" dirty="0">
                <a:latin typeface="+mn-lt"/>
                <a:cs typeface="Arial"/>
              </a:rPr>
              <a:t>n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125" dirty="0">
                <a:latin typeface="+mn-lt"/>
                <a:cs typeface="Arial"/>
              </a:rPr>
              <a:t>i</a:t>
            </a:r>
            <a:r>
              <a:rPr sz="2800" b="1" spc="-204" dirty="0">
                <a:latin typeface="+mn-lt"/>
                <a:cs typeface="Arial"/>
              </a:rPr>
              <a:t>o</a:t>
            </a:r>
            <a:r>
              <a:rPr sz="2800" b="1" spc="-250" dirty="0">
                <a:latin typeface="+mn-lt"/>
                <a:cs typeface="Arial"/>
              </a:rPr>
              <a:t>n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225" dirty="0">
                <a:latin typeface="+mn-lt"/>
                <a:cs typeface="Arial"/>
              </a:rPr>
              <a:t>s  </a:t>
            </a:r>
            <a:r>
              <a:rPr sz="2800" b="1" spc="-175" dirty="0">
                <a:latin typeface="+mn-lt"/>
                <a:cs typeface="Arial"/>
              </a:rPr>
              <a:t>in</a:t>
            </a:r>
            <a:r>
              <a:rPr sz="2800" b="1" spc="-250" dirty="0">
                <a:latin typeface="+mn-lt"/>
                <a:cs typeface="Arial"/>
              </a:rPr>
              <a:t>n</a:t>
            </a:r>
            <a:r>
              <a:rPr sz="2800" b="1" spc="-180" dirty="0">
                <a:latin typeface="+mn-lt"/>
                <a:cs typeface="Arial"/>
              </a:rPr>
              <a:t>e</a:t>
            </a:r>
            <a:r>
              <a:rPr sz="2800" b="1" spc="-365" dirty="0">
                <a:latin typeface="+mn-lt"/>
                <a:cs typeface="Arial"/>
              </a:rPr>
              <a:t>c</a:t>
            </a:r>
            <a:r>
              <a:rPr sz="2800" b="1" spc="-195" dirty="0">
                <a:latin typeface="+mn-lt"/>
                <a:cs typeface="Arial"/>
              </a:rPr>
              <a:t>e</a:t>
            </a:r>
            <a:r>
              <a:rPr sz="2800" b="1" spc="-365" dirty="0">
                <a:latin typeface="+mn-lt"/>
                <a:cs typeface="Arial"/>
              </a:rPr>
              <a:t>s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45" dirty="0">
                <a:latin typeface="+mn-lt"/>
                <a:cs typeface="Arial"/>
              </a:rPr>
              <a:t>r</a:t>
            </a:r>
            <a:r>
              <a:rPr sz="2800" b="1" spc="-125" dirty="0">
                <a:latin typeface="+mn-lt"/>
                <a:cs typeface="Arial"/>
              </a:rPr>
              <a:t>i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335" dirty="0">
                <a:latin typeface="+mn-lt"/>
                <a:cs typeface="Arial"/>
              </a:rPr>
              <a:t>s</a:t>
            </a:r>
            <a:r>
              <a:rPr sz="2800" b="1" spc="-25" dirty="0">
                <a:latin typeface="+mn-lt"/>
                <a:cs typeface="Arial"/>
              </a:rPr>
              <a:t> </a:t>
            </a:r>
            <a:r>
              <a:rPr sz="2800" b="1" spc="-195" dirty="0">
                <a:latin typeface="+mn-lt"/>
                <a:cs typeface="Arial"/>
              </a:rPr>
              <a:t>en</a:t>
            </a:r>
            <a:r>
              <a:rPr sz="2800" b="1" spc="-5" dirty="0">
                <a:latin typeface="+mn-lt"/>
                <a:cs typeface="Arial"/>
              </a:rPr>
              <a:t> </a:t>
            </a:r>
            <a:r>
              <a:rPr sz="2800" b="1" spc="-350" dirty="0">
                <a:latin typeface="+mn-lt"/>
                <a:cs typeface="Arial"/>
              </a:rPr>
              <a:t>c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350" dirty="0">
                <a:latin typeface="+mn-lt"/>
                <a:cs typeface="Arial"/>
              </a:rPr>
              <a:t>s</a:t>
            </a:r>
            <a:r>
              <a:rPr sz="2800" b="1" spc="-204" dirty="0">
                <a:latin typeface="+mn-lt"/>
                <a:cs typeface="Arial"/>
              </a:rPr>
              <a:t>a</a:t>
            </a:r>
            <a:r>
              <a:rPr sz="2800" b="1" spc="-140" dirty="0">
                <a:latin typeface="+mn-lt"/>
                <a:cs typeface="Arial"/>
              </a:rPr>
              <a:t>.</a:t>
            </a:r>
            <a:endParaRPr sz="2800" dirty="0"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9607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1516CB79-096B-F3A1-0BE8-B70B2549CEF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2982" y="2612134"/>
            <a:ext cx="15185536" cy="715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91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Monografias.com">
            <a:extLst>
              <a:ext uri="{FF2B5EF4-FFF2-40B4-BE49-F238E27FC236}">
                <a16:creationId xmlns:a16="http://schemas.microsoft.com/office/drawing/2014/main" id="{470DC476-3068-BAE5-EA46-B48CBAD94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10" y="2087880"/>
            <a:ext cx="7912100" cy="68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8B7F662-0273-3AA0-42BE-8DCEB1B311B8}"/>
              </a:ext>
            </a:extLst>
          </p:cNvPr>
          <p:cNvSpPr txBox="1"/>
          <p:nvPr/>
        </p:nvSpPr>
        <p:spPr>
          <a:xfrm>
            <a:off x="10302240" y="2588955"/>
            <a:ext cx="7315200" cy="7755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3200" b="0" i="0" dirty="0">
                <a:solidFill>
                  <a:srgbClr val="000000"/>
                </a:solidFill>
                <a:effectLst/>
                <a:latin typeface="+mn-lt"/>
              </a:rPr>
              <a:t>El comportamiento de los adolescentes está muy relacionado</a:t>
            </a:r>
            <a:br>
              <a:rPr lang="es-CO" sz="32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3200" b="0" i="0" dirty="0">
                <a:solidFill>
                  <a:srgbClr val="000000"/>
                </a:solidFill>
                <a:effectLst/>
                <a:latin typeface="+mn-lt"/>
              </a:rPr>
              <a:t>con su desarrollo cerebral.</a:t>
            </a:r>
            <a:endParaRPr lang="es-CO" sz="3200" dirty="0">
              <a:latin typeface="+mn-lt"/>
            </a:endParaRPr>
          </a:p>
          <a:p>
            <a:pPr algn="l"/>
            <a:endParaRPr lang="es-CO" sz="3200" dirty="0">
              <a:latin typeface="+mn-lt"/>
            </a:endParaRPr>
          </a:p>
          <a:p>
            <a:pPr algn="ctr"/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Así es, el cerebro crece y madura y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no es hasta los 25 años que consigue su completo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desarrollo. Esto quiere decir que el cerebro de los adolescentes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se encuentra en un momento en el que aún no tiene todos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sus sectores desarrollados al mismo nivel, lo que por un lado le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permite aprender rápidamente y acumular grandes cantidades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de información con facilidad, pero por otro le hace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reaccionar de forma diferente ante las emociones y los procesos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de toma de decisiones.</a:t>
            </a:r>
          </a:p>
          <a:p>
            <a:pPr algn="ctr"/>
            <a:endParaRPr lang="es-CO" sz="1800" dirty="0">
              <a:latin typeface="+mn-lt"/>
            </a:endParaRPr>
          </a:p>
          <a:p>
            <a:pPr algn="ctr"/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Esto se debe a que el cerebro se desarrolla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por partes. La zona que más tarda en madurar es la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frontal, región que comienza un nuevo proceso de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desarrollo durante la pubertad y que se extiende durante toda la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adolescencia. En este área se focalizan las habilidades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para controlar las emociones, el juicio, la memoria y el</a:t>
            </a:r>
            <a:b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CO" sz="1800" b="0" i="0" dirty="0">
                <a:solidFill>
                  <a:srgbClr val="000000"/>
                </a:solidFill>
                <a:effectLst/>
                <a:latin typeface="+mn-lt"/>
              </a:rPr>
              <a:t>humor.</a:t>
            </a:r>
          </a:p>
          <a:p>
            <a:pPr algn="ctr"/>
            <a:br>
              <a:rPr lang="es-CO" sz="3200" dirty="0">
                <a:latin typeface="+mn-lt"/>
              </a:rPr>
            </a:br>
            <a:endParaRPr lang="es-ES_tradnl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775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8999BE1-9CDB-17EE-B956-7D73AB8286CC}"/>
              </a:ext>
            </a:extLst>
          </p:cNvPr>
          <p:cNvSpPr txBox="1"/>
          <p:nvPr/>
        </p:nvSpPr>
        <p:spPr>
          <a:xfrm>
            <a:off x="792480" y="2629952"/>
            <a:ext cx="87579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3600" b="1" i="1" u="none" strike="noStrike" cap="all" dirty="0">
                <a:solidFill>
                  <a:srgbClr val="000000"/>
                </a:solidFill>
                <a:effectLst/>
                <a:latin typeface="+mn-lt"/>
              </a:rPr>
              <a:t>LA IMPORTANCIA DE COMPRENDER EL DESARROLLO DEL ADOLESCENTE</a:t>
            </a:r>
            <a:endParaRPr lang="es-CO" sz="3600" b="1" i="1" cap="all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5F18DF-A544-94FA-AEC8-9091757AB0AB}"/>
              </a:ext>
            </a:extLst>
          </p:cNvPr>
          <p:cNvSpPr txBox="1"/>
          <p:nvPr/>
        </p:nvSpPr>
        <p:spPr>
          <a:xfrm>
            <a:off x="599440" y="4128671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latin typeface="+mn-lt"/>
              </a:rPr>
              <a:t>El cerebro adolescente no está</a:t>
            </a:r>
            <a:br>
              <a:rPr lang="es-ES_tradnl" sz="2400" dirty="0">
                <a:latin typeface="+mn-lt"/>
              </a:rPr>
            </a:br>
            <a:r>
              <a:rPr lang="es-ES_tradnl" sz="2400" dirty="0">
                <a:latin typeface="+mn-lt"/>
              </a:rPr>
              <a:t>preparado para gestionar correctamente grandes cantidades de</a:t>
            </a:r>
            <a:br>
              <a:rPr lang="es-ES_tradnl" sz="2400" dirty="0">
                <a:latin typeface="+mn-lt"/>
              </a:rPr>
            </a:br>
            <a:r>
              <a:rPr lang="es-ES_tradnl" sz="2400" dirty="0">
                <a:latin typeface="+mn-lt"/>
              </a:rPr>
              <a:t>estrés, por lo que en muchos casos desarrollan ansiedad o</a:t>
            </a:r>
            <a:br>
              <a:rPr lang="es-ES_tradnl" sz="2400" dirty="0">
                <a:latin typeface="+mn-lt"/>
              </a:rPr>
            </a:br>
            <a:r>
              <a:rPr lang="es-ES_tradnl" sz="2400" dirty="0">
                <a:latin typeface="+mn-lt"/>
              </a:rPr>
              <a:t>depresión, trastornos que pueden tener graves</a:t>
            </a:r>
            <a:br>
              <a:rPr lang="es-ES_tradnl" sz="2400" dirty="0">
                <a:latin typeface="+mn-lt"/>
              </a:rPr>
            </a:br>
            <a:r>
              <a:rPr lang="es-ES_tradnl" sz="2400" dirty="0">
                <a:latin typeface="+mn-lt"/>
              </a:rPr>
              <a:t>consecuencias si no se detectan a tiempo. </a:t>
            </a:r>
          </a:p>
          <a:p>
            <a:r>
              <a:rPr lang="es-ES_tradnl" sz="2400" dirty="0">
                <a:latin typeface="+mn-lt"/>
              </a:rPr>
              <a:t>Ocurre también que al tener una capacidad menor para tomar decisiones de forma racional y ser más propensos a correr riesgos, los adolescentes se exponen a una mayor cantidad de situaciones de riesgo, situaciones que deben ser detectadas para evitar daños mayores.</a:t>
            </a:r>
          </a:p>
        </p:txBody>
      </p:sp>
      <p:pic>
        <p:nvPicPr>
          <p:cNvPr id="2050" name="Picture 2" descr="Monografias.com">
            <a:extLst>
              <a:ext uri="{FF2B5EF4-FFF2-40B4-BE49-F238E27FC236}">
                <a16:creationId xmlns:a16="http://schemas.microsoft.com/office/drawing/2014/main" id="{970C38A6-CE50-8ADF-7F9C-C3C528B92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694635"/>
            <a:ext cx="8385179" cy="906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920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76BA3A5-01C1-0ADB-7540-E2FEC6189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711" y="438150"/>
            <a:ext cx="7912100" cy="941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186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CA9A7B0-792E-AB4A-4EF2-219E508F8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377" y="237702"/>
            <a:ext cx="8609330" cy="981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266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9FFD47C-7E79-6547-C3DF-450FF3D67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15" y="471260"/>
            <a:ext cx="12028120" cy="934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490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556402A-6706-D9CB-E273-95DB7EA22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412750"/>
            <a:ext cx="7912100" cy="946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425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80683" y="1816796"/>
            <a:ext cx="6176868" cy="1061509"/>
          </a:xfrm>
          <a:prstGeom prst="rect">
            <a:avLst/>
          </a:prstGeom>
        </p:spPr>
        <p:txBody>
          <a:bodyPr spcFirstLastPara="1" vert="horz" wrap="square" lIns="0" tIns="20003" rIns="0" bIns="0" rtlCol="0" anchor="ctr" anchorCtr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6600" spc="-15" dirty="0">
                <a:solidFill>
                  <a:srgbClr val="000000"/>
                </a:solidFill>
                <a:latin typeface="+mn-lt"/>
              </a:rPr>
              <a:t>CIBERACOSO</a:t>
            </a:r>
            <a:r>
              <a:rPr sz="6600" spc="-15" dirty="0">
                <a:solidFill>
                  <a:srgbClr val="000000"/>
                </a:solidFill>
              </a:rPr>
              <a:t>:</a:t>
            </a:r>
            <a:endParaRPr sz="66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896" y="2347550"/>
            <a:ext cx="5452109" cy="72953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62875" y="2757613"/>
            <a:ext cx="7696200" cy="432810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algn="just">
              <a:spcBef>
                <a:spcPts val="150"/>
              </a:spcBef>
            </a:pPr>
            <a:r>
              <a:rPr sz="4000" dirty="0">
                <a:latin typeface="+mn-lt"/>
                <a:cs typeface="Calibri"/>
              </a:rPr>
              <a:t>Según</a:t>
            </a:r>
            <a:r>
              <a:rPr sz="4000" spc="689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la</a:t>
            </a:r>
            <a:r>
              <a:rPr sz="4000" spc="675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Ley</a:t>
            </a:r>
            <a:r>
              <a:rPr sz="4000" spc="720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1620</a:t>
            </a:r>
            <a:r>
              <a:rPr sz="4000" spc="720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de</a:t>
            </a:r>
            <a:r>
              <a:rPr sz="4000" spc="683" dirty="0">
                <a:latin typeface="+mn-lt"/>
                <a:cs typeface="Calibri"/>
              </a:rPr>
              <a:t> </a:t>
            </a:r>
            <a:r>
              <a:rPr sz="4000" spc="-15" dirty="0">
                <a:latin typeface="+mn-lt"/>
                <a:cs typeface="Calibri"/>
              </a:rPr>
              <a:t>Colombia </a:t>
            </a:r>
            <a:r>
              <a:rPr sz="4000" dirty="0">
                <a:latin typeface="+mn-lt"/>
                <a:cs typeface="Calibri"/>
              </a:rPr>
              <a:t>se</a:t>
            </a:r>
            <a:r>
              <a:rPr sz="4000" spc="660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define</a:t>
            </a:r>
            <a:r>
              <a:rPr sz="4000" spc="630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como:</a:t>
            </a:r>
            <a:r>
              <a:rPr sz="4000" spc="660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Ciberbullying</a:t>
            </a:r>
            <a:r>
              <a:rPr sz="4000" spc="689" dirty="0">
                <a:latin typeface="+mn-lt"/>
                <a:cs typeface="Calibri"/>
              </a:rPr>
              <a:t> </a:t>
            </a:r>
            <a:r>
              <a:rPr sz="4000" spc="-75" dirty="0">
                <a:latin typeface="+mn-lt"/>
                <a:cs typeface="Calibri"/>
              </a:rPr>
              <a:t>o </a:t>
            </a:r>
            <a:r>
              <a:rPr sz="4000" dirty="0">
                <a:latin typeface="+mn-lt"/>
                <a:cs typeface="Calibri"/>
              </a:rPr>
              <a:t>ciberacoso</a:t>
            </a:r>
            <a:r>
              <a:rPr sz="4000" spc="938" dirty="0">
                <a:latin typeface="+mn-lt"/>
                <a:cs typeface="Calibri"/>
              </a:rPr>
              <a:t>  </a:t>
            </a:r>
            <a:r>
              <a:rPr sz="4000" dirty="0">
                <a:latin typeface="+mn-lt"/>
                <a:cs typeface="Calibri"/>
              </a:rPr>
              <a:t>escolar</a:t>
            </a:r>
            <a:r>
              <a:rPr sz="4000" spc="953" dirty="0">
                <a:latin typeface="+mn-lt"/>
                <a:cs typeface="Calibri"/>
              </a:rPr>
              <a:t>  </a:t>
            </a:r>
            <a:r>
              <a:rPr sz="4000" dirty="0">
                <a:latin typeface="+mn-lt"/>
                <a:cs typeface="Calibri"/>
              </a:rPr>
              <a:t>forma</a:t>
            </a:r>
            <a:r>
              <a:rPr sz="4000" spc="953" dirty="0">
                <a:latin typeface="+mn-lt"/>
                <a:cs typeface="Calibri"/>
              </a:rPr>
              <a:t>  </a:t>
            </a:r>
            <a:r>
              <a:rPr sz="4000" spc="-38" dirty="0">
                <a:latin typeface="+mn-lt"/>
                <a:cs typeface="Calibri"/>
              </a:rPr>
              <a:t>de </a:t>
            </a:r>
            <a:r>
              <a:rPr sz="4000" dirty="0">
                <a:latin typeface="+mn-lt"/>
                <a:cs typeface="Calibri"/>
              </a:rPr>
              <a:t>intimidación</a:t>
            </a:r>
            <a:r>
              <a:rPr sz="4000" spc="533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con</a:t>
            </a:r>
            <a:r>
              <a:rPr sz="4000" spc="540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uso</a:t>
            </a:r>
            <a:r>
              <a:rPr sz="4000" spc="563" dirty="0">
                <a:latin typeface="+mn-lt"/>
                <a:cs typeface="Calibri"/>
              </a:rPr>
              <a:t> </a:t>
            </a:r>
            <a:r>
              <a:rPr sz="4000" spc="-15" dirty="0">
                <a:latin typeface="+mn-lt"/>
                <a:cs typeface="Calibri"/>
              </a:rPr>
              <a:t>deliberado </a:t>
            </a:r>
            <a:r>
              <a:rPr sz="4000" dirty="0">
                <a:latin typeface="+mn-lt"/>
                <a:cs typeface="Calibri"/>
              </a:rPr>
              <a:t>de</a:t>
            </a:r>
            <a:r>
              <a:rPr sz="4000" spc="330" dirty="0">
                <a:latin typeface="+mn-lt"/>
                <a:cs typeface="Calibri"/>
              </a:rPr>
              <a:t>  </a:t>
            </a:r>
            <a:r>
              <a:rPr sz="4000" dirty="0">
                <a:latin typeface="+mn-lt"/>
                <a:cs typeface="Calibri"/>
              </a:rPr>
              <a:t>tecnologías</a:t>
            </a:r>
            <a:r>
              <a:rPr sz="4000" spc="344" dirty="0">
                <a:latin typeface="+mn-lt"/>
                <a:cs typeface="Calibri"/>
              </a:rPr>
              <a:t>  </a:t>
            </a:r>
            <a:r>
              <a:rPr sz="4000" dirty="0">
                <a:latin typeface="+mn-lt"/>
                <a:cs typeface="Calibri"/>
              </a:rPr>
              <a:t>de</a:t>
            </a:r>
            <a:r>
              <a:rPr sz="4000" spc="323" dirty="0">
                <a:latin typeface="+mn-lt"/>
                <a:cs typeface="Calibri"/>
              </a:rPr>
              <a:t>  </a:t>
            </a:r>
            <a:r>
              <a:rPr sz="4000" spc="-15" dirty="0">
                <a:latin typeface="+mn-lt"/>
                <a:cs typeface="Calibri"/>
              </a:rPr>
              <a:t>información </a:t>
            </a:r>
            <a:r>
              <a:rPr sz="4000" dirty="0">
                <a:latin typeface="+mn-lt"/>
                <a:cs typeface="Calibri"/>
              </a:rPr>
              <a:t>(Internet,</a:t>
            </a:r>
            <a:r>
              <a:rPr sz="4000" spc="810" dirty="0">
                <a:latin typeface="+mn-lt"/>
                <a:cs typeface="Calibri"/>
              </a:rPr>
              <a:t>     </a:t>
            </a:r>
            <a:r>
              <a:rPr sz="4000" dirty="0">
                <a:latin typeface="+mn-lt"/>
                <a:cs typeface="Calibri"/>
              </a:rPr>
              <a:t>redes</a:t>
            </a:r>
            <a:r>
              <a:rPr sz="4000" spc="818" dirty="0">
                <a:latin typeface="+mn-lt"/>
                <a:cs typeface="Calibri"/>
              </a:rPr>
              <a:t>     </a:t>
            </a:r>
            <a:r>
              <a:rPr sz="4000" spc="-15" dirty="0">
                <a:latin typeface="+mn-lt"/>
                <a:cs typeface="Calibri"/>
              </a:rPr>
              <a:t>sociales </a:t>
            </a:r>
            <a:r>
              <a:rPr sz="4000" dirty="0">
                <a:latin typeface="+mn-lt"/>
                <a:cs typeface="Calibri"/>
              </a:rPr>
              <a:t>virtuales,</a:t>
            </a:r>
            <a:r>
              <a:rPr sz="4000" spc="210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telefonía</a:t>
            </a:r>
            <a:r>
              <a:rPr sz="4000" spc="225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móvil</a:t>
            </a:r>
            <a:r>
              <a:rPr sz="4000" spc="217" dirty="0">
                <a:latin typeface="+mn-lt"/>
                <a:cs typeface="Calibri"/>
              </a:rPr>
              <a:t> </a:t>
            </a:r>
            <a:r>
              <a:rPr sz="4000" dirty="0">
                <a:latin typeface="+mn-lt"/>
                <a:cs typeface="Calibri"/>
              </a:rPr>
              <a:t>y</a:t>
            </a:r>
            <a:r>
              <a:rPr sz="4000" spc="225" dirty="0">
                <a:latin typeface="+mn-lt"/>
                <a:cs typeface="Calibri"/>
              </a:rPr>
              <a:t> </a:t>
            </a:r>
            <a:r>
              <a:rPr sz="4000" spc="-15" dirty="0">
                <a:latin typeface="+mn-lt"/>
                <a:cs typeface="Calibri"/>
              </a:rPr>
              <a:t>video</a:t>
            </a:r>
            <a:endParaRPr sz="4000" dirty="0">
              <a:latin typeface="+mn-lt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62875" y="7085772"/>
            <a:ext cx="5452110" cy="125034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>
              <a:spcBef>
                <a:spcPts val="150"/>
              </a:spcBef>
              <a:tabLst>
                <a:tab pos="2151698" algn="l"/>
                <a:tab pos="4396740" algn="l"/>
              </a:tabLst>
            </a:pPr>
            <a:r>
              <a:rPr sz="4000" spc="-15" dirty="0">
                <a:latin typeface="+mn-lt"/>
                <a:cs typeface="Calibri"/>
              </a:rPr>
              <a:t>juegos</a:t>
            </a:r>
            <a:r>
              <a:rPr sz="4000" dirty="0">
                <a:latin typeface="+mn-lt"/>
                <a:cs typeface="Calibri"/>
              </a:rPr>
              <a:t>	</a:t>
            </a:r>
            <a:r>
              <a:rPr sz="4000" spc="-15" dirty="0">
                <a:latin typeface="+mn-lt"/>
                <a:cs typeface="Calibri"/>
              </a:rPr>
              <a:t>online)</a:t>
            </a:r>
            <a:r>
              <a:rPr sz="4000" dirty="0">
                <a:latin typeface="+mn-lt"/>
                <a:cs typeface="Calibri"/>
              </a:rPr>
              <a:t>	</a:t>
            </a:r>
            <a:r>
              <a:rPr sz="4000" spc="-45" dirty="0">
                <a:latin typeface="+mn-lt"/>
                <a:cs typeface="Calibri"/>
              </a:rPr>
              <a:t>para </a:t>
            </a:r>
            <a:r>
              <a:rPr sz="4000" spc="-15" dirty="0" err="1">
                <a:latin typeface="+mn-lt"/>
                <a:cs typeface="Calibri"/>
              </a:rPr>
              <a:t>maltrato</a:t>
            </a:r>
            <a:r>
              <a:rPr lang="es-ES" sz="4000" spc="-15" dirty="0">
                <a:latin typeface="+mn-lt"/>
                <a:cs typeface="Calibri"/>
              </a:rPr>
              <a:t> </a:t>
            </a:r>
            <a:endParaRPr sz="4000" dirty="0">
              <a:latin typeface="+mn-lt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72602" y="7681448"/>
            <a:ext cx="3552872" cy="63478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lang="es-CO" sz="4000" spc="-15" dirty="0">
                <a:latin typeface="+mn-lt"/>
                <a:cs typeface="Calibri"/>
              </a:rPr>
              <a:t>P</a:t>
            </a:r>
            <a:r>
              <a:rPr sz="4000" spc="-15" dirty="0" err="1">
                <a:latin typeface="+mn-lt"/>
                <a:cs typeface="Calibri"/>
              </a:rPr>
              <a:t>sicológico</a:t>
            </a:r>
            <a:r>
              <a:rPr lang="es-ES" sz="4000" spc="-15" dirty="0">
                <a:latin typeface="+mn-lt"/>
                <a:cs typeface="Calibri"/>
              </a:rPr>
              <a:t> y </a:t>
            </a:r>
            <a:endParaRPr sz="4000" dirty="0">
              <a:latin typeface="+mn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08831" y="7085772"/>
            <a:ext cx="1656398" cy="63478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7620" algn="r">
              <a:spcBef>
                <a:spcPts val="150"/>
              </a:spcBef>
            </a:pPr>
            <a:r>
              <a:rPr sz="4000" spc="-15" dirty="0" err="1">
                <a:latin typeface="+mn-lt"/>
                <a:cs typeface="Calibri"/>
              </a:rPr>
              <a:t>ejercer</a:t>
            </a:r>
            <a:endParaRPr sz="4000" dirty="0">
              <a:latin typeface="+mn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35631" y="8297001"/>
            <a:ext cx="2814638" cy="63478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4000" spc="-15" dirty="0">
                <a:latin typeface="+mn-lt"/>
                <a:cs typeface="Calibri"/>
              </a:rPr>
              <a:t>continuado.</a:t>
            </a:r>
            <a:endParaRPr sz="4000" dirty="0">
              <a:latin typeface="+mn-lt"/>
              <a:cs typeface="Calibri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D087BA3-7C2F-671F-C641-06EC144013A7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14" name="Google Shape;200;g27775f8ff9f_0_101">
              <a:extLst>
                <a:ext uri="{FF2B5EF4-FFF2-40B4-BE49-F238E27FC236}">
                  <a16:creationId xmlns:a16="http://schemas.microsoft.com/office/drawing/2014/main" id="{DFC5315A-FE0D-6EFC-A7B4-55D7FD1CF4D0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5" name="Google Shape;201;g27775f8ff9f_0_101">
              <a:extLst>
                <a:ext uri="{FF2B5EF4-FFF2-40B4-BE49-F238E27FC236}">
                  <a16:creationId xmlns:a16="http://schemas.microsoft.com/office/drawing/2014/main" id="{50F249A4-4BE5-6E4E-E872-A8601BC86483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16" name="Google Shape;202;g27775f8ff9f_0_101">
              <a:extLst>
                <a:ext uri="{FF2B5EF4-FFF2-40B4-BE49-F238E27FC236}">
                  <a16:creationId xmlns:a16="http://schemas.microsoft.com/office/drawing/2014/main" id="{AA8A169A-0C41-6C1C-0CB6-9FD60331F3EA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7" name="Google Shape;203;g27775f8ff9f_0_101">
              <a:extLst>
                <a:ext uri="{FF2B5EF4-FFF2-40B4-BE49-F238E27FC236}">
                  <a16:creationId xmlns:a16="http://schemas.microsoft.com/office/drawing/2014/main" id="{AB8CFE70-FAE5-A342-536F-9687AD1B92CE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59B0DA07-A15E-F0EE-3DA3-8E994DBE6DFB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9" name="Google Shape;200;g27775f8ff9f_0_101">
              <a:extLst>
                <a:ext uri="{FF2B5EF4-FFF2-40B4-BE49-F238E27FC236}">
                  <a16:creationId xmlns:a16="http://schemas.microsoft.com/office/drawing/2014/main" id="{2ED940C2-CF08-FC74-32FD-16F565D39CA9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0" name="Google Shape;201;g27775f8ff9f_0_101">
              <a:extLst>
                <a:ext uri="{FF2B5EF4-FFF2-40B4-BE49-F238E27FC236}">
                  <a16:creationId xmlns:a16="http://schemas.microsoft.com/office/drawing/2014/main" id="{1068132C-B378-FF6A-2CD0-41DDAD731921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11" name="Google Shape;202;g27775f8ff9f_0_101">
              <a:extLst>
                <a:ext uri="{FF2B5EF4-FFF2-40B4-BE49-F238E27FC236}">
                  <a16:creationId xmlns:a16="http://schemas.microsoft.com/office/drawing/2014/main" id="{851536B9-D7EF-2BCE-F6B0-6BE2C83D5EF2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2" name="Google Shape;203;g27775f8ff9f_0_101">
              <a:extLst>
                <a:ext uri="{FF2B5EF4-FFF2-40B4-BE49-F238E27FC236}">
                  <a16:creationId xmlns:a16="http://schemas.microsoft.com/office/drawing/2014/main" id="{91E7A292-439F-7087-6FFD-C21E56555194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6880" y="242194"/>
            <a:ext cx="9046402" cy="1532471"/>
          </a:xfrm>
          <a:prstGeom prst="rect">
            <a:avLst/>
          </a:prstGeom>
        </p:spPr>
        <p:txBody>
          <a:bodyPr spcFirstLastPara="1" vert="horz" wrap="square" lIns="0" tIns="19050" rIns="0" bIns="0" rtlCol="0" anchor="ctr" anchorCtr="0">
            <a:spAutoFit/>
          </a:bodyPr>
          <a:lstStyle/>
          <a:p>
            <a:pPr marL="442913">
              <a:lnSpc>
                <a:spcPts val="7793"/>
              </a:lnSpc>
              <a:spcBef>
                <a:spcPts val="150"/>
              </a:spcBef>
            </a:pPr>
            <a:r>
              <a:rPr sz="7200" spc="-15" dirty="0">
                <a:solidFill>
                  <a:srgbClr val="000000"/>
                </a:solidFill>
                <a:latin typeface="+mn-lt"/>
              </a:rPr>
              <a:t>RIESGOS</a:t>
            </a:r>
            <a:endParaRPr sz="7200" dirty="0">
              <a:latin typeface="+mn-lt"/>
            </a:endParaRPr>
          </a:p>
          <a:p>
            <a:pPr marL="19050">
              <a:lnSpc>
                <a:spcPts val="3833"/>
              </a:lnSpc>
            </a:pPr>
            <a:r>
              <a:rPr sz="3900" dirty="0">
                <a:solidFill>
                  <a:srgbClr val="1F487C"/>
                </a:solidFill>
                <a:latin typeface="+mn-lt"/>
              </a:rPr>
              <a:t>Canales:</a:t>
            </a:r>
            <a:r>
              <a:rPr sz="3900" spc="-98" dirty="0">
                <a:solidFill>
                  <a:srgbClr val="1F487C"/>
                </a:solidFill>
                <a:latin typeface="+mn-lt"/>
              </a:rPr>
              <a:t> </a:t>
            </a:r>
            <a:r>
              <a:rPr sz="3900" dirty="0">
                <a:solidFill>
                  <a:srgbClr val="1F487C"/>
                </a:solidFill>
                <a:latin typeface="+mn-lt"/>
              </a:rPr>
              <a:t>Internet,</a:t>
            </a:r>
            <a:r>
              <a:rPr sz="3900" spc="-120" dirty="0">
                <a:solidFill>
                  <a:srgbClr val="1F487C"/>
                </a:solidFill>
                <a:latin typeface="+mn-lt"/>
              </a:rPr>
              <a:t> </a:t>
            </a:r>
            <a:r>
              <a:rPr sz="3900" dirty="0">
                <a:solidFill>
                  <a:srgbClr val="1F487C"/>
                </a:solidFill>
                <a:latin typeface="+mn-lt"/>
              </a:rPr>
              <a:t>Email,</a:t>
            </a:r>
            <a:r>
              <a:rPr sz="3900" spc="-75" dirty="0">
                <a:solidFill>
                  <a:srgbClr val="1F487C"/>
                </a:solidFill>
                <a:latin typeface="+mn-lt"/>
              </a:rPr>
              <a:t> </a:t>
            </a:r>
            <a:r>
              <a:rPr sz="3900" dirty="0">
                <a:solidFill>
                  <a:srgbClr val="1F487C"/>
                </a:solidFill>
                <a:latin typeface="+mn-lt"/>
              </a:rPr>
              <a:t>Redes,</a:t>
            </a:r>
            <a:r>
              <a:rPr sz="3900" spc="-90" dirty="0">
                <a:solidFill>
                  <a:srgbClr val="1F487C"/>
                </a:solidFill>
                <a:latin typeface="+mn-lt"/>
              </a:rPr>
              <a:t> </a:t>
            </a:r>
            <a:r>
              <a:rPr sz="3900" spc="-15" dirty="0">
                <a:solidFill>
                  <a:srgbClr val="1F487C"/>
                </a:solidFill>
                <a:latin typeface="+mn-lt"/>
              </a:rPr>
              <a:t>Móviles</a:t>
            </a:r>
            <a:endParaRPr sz="3900" dirty="0">
              <a:latin typeface="+mn-l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5407" y="2016859"/>
            <a:ext cx="10975086" cy="812006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E1FA37DE-230D-5391-12C6-1113413CB9E4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10" name="Google Shape;200;g27775f8ff9f_0_101">
              <a:extLst>
                <a:ext uri="{FF2B5EF4-FFF2-40B4-BE49-F238E27FC236}">
                  <a16:creationId xmlns:a16="http://schemas.microsoft.com/office/drawing/2014/main" id="{02317D4E-3F5A-819B-B8B4-77EEF70546CA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1" name="Google Shape;201;g27775f8ff9f_0_101">
              <a:extLst>
                <a:ext uri="{FF2B5EF4-FFF2-40B4-BE49-F238E27FC236}">
                  <a16:creationId xmlns:a16="http://schemas.microsoft.com/office/drawing/2014/main" id="{596F802E-6AF0-0018-D796-77E6C91D75C8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12" name="Google Shape;202;g27775f8ff9f_0_101">
              <a:extLst>
                <a:ext uri="{FF2B5EF4-FFF2-40B4-BE49-F238E27FC236}">
                  <a16:creationId xmlns:a16="http://schemas.microsoft.com/office/drawing/2014/main" id="{4D55C7E0-8653-83CF-D24E-191082B3AF18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3" name="Google Shape;203;g27775f8ff9f_0_101">
              <a:extLst>
                <a:ext uri="{FF2B5EF4-FFF2-40B4-BE49-F238E27FC236}">
                  <a16:creationId xmlns:a16="http://schemas.microsoft.com/office/drawing/2014/main" id="{14A06743-263C-6A3F-8AA9-98E7C9142FDA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1331" y="3054007"/>
            <a:ext cx="6762749" cy="654843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3280" y="684560"/>
            <a:ext cx="11345736" cy="1061509"/>
          </a:xfrm>
          <a:prstGeom prst="rect">
            <a:avLst/>
          </a:prstGeom>
        </p:spPr>
        <p:txBody>
          <a:bodyPr spcFirstLastPara="1" vert="horz" wrap="square" lIns="0" tIns="20003" rIns="0" bIns="0" rtlCol="0" anchor="ctr" anchorCtr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6600" dirty="0">
                <a:solidFill>
                  <a:srgbClr val="000000"/>
                </a:solidFill>
                <a:latin typeface="+mn-lt"/>
              </a:rPr>
              <a:t>TIPOS</a:t>
            </a:r>
            <a:r>
              <a:rPr sz="6600" spc="-30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dirty="0">
                <a:solidFill>
                  <a:srgbClr val="000000"/>
                </a:solidFill>
                <a:latin typeface="+mn-lt"/>
              </a:rPr>
              <a:t>DE</a:t>
            </a:r>
            <a:r>
              <a:rPr sz="6600" spc="-8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spc="-45" dirty="0">
                <a:solidFill>
                  <a:srgbClr val="000000"/>
                </a:solidFill>
                <a:latin typeface="+mn-lt"/>
              </a:rPr>
              <a:t>CIBERBULLYING</a:t>
            </a:r>
            <a:endParaRPr sz="6600" dirty="0"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3920" y="2096191"/>
            <a:ext cx="11109008" cy="6094617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533400" indent="-514350">
              <a:spcBef>
                <a:spcPts val="130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dirty="0">
                <a:latin typeface="+mn-lt"/>
                <a:cs typeface="Calibri"/>
              </a:rPr>
              <a:t>HAPPY</a:t>
            </a:r>
            <a:r>
              <a:rPr sz="4800" spc="-98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SLAPING</a:t>
            </a:r>
            <a:r>
              <a:rPr sz="4800" spc="-60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-</a:t>
            </a:r>
            <a:r>
              <a:rPr sz="4800" spc="-83" dirty="0">
                <a:latin typeface="+mn-lt"/>
                <a:cs typeface="Calibri"/>
              </a:rPr>
              <a:t> </a:t>
            </a:r>
            <a:r>
              <a:rPr sz="4800" spc="-30" dirty="0">
                <a:latin typeface="+mn-lt"/>
                <a:cs typeface="Calibri"/>
              </a:rPr>
              <a:t>PALIZA</a:t>
            </a:r>
            <a:r>
              <a:rPr sz="4800" spc="-83" dirty="0">
                <a:latin typeface="+mn-lt"/>
                <a:cs typeface="Calibri"/>
              </a:rPr>
              <a:t> </a:t>
            </a:r>
            <a:r>
              <a:rPr sz="4800" spc="-15" dirty="0">
                <a:latin typeface="+mn-lt"/>
                <a:cs typeface="Calibri"/>
              </a:rPr>
              <a:t>FELIZ</a:t>
            </a:r>
            <a:endParaRPr sz="4800" dirty="0">
              <a:latin typeface="+mn-lt"/>
              <a:cs typeface="Calibri"/>
            </a:endParaRPr>
          </a:p>
          <a:p>
            <a:pPr marL="532448" marR="7620" indent="-514350">
              <a:spcBef>
                <a:spcPts val="114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dirty="0">
                <a:latin typeface="+mn-lt"/>
                <a:cs typeface="Calibri"/>
              </a:rPr>
              <a:t>SEXTING,</a:t>
            </a:r>
            <a:r>
              <a:rPr sz="4800" spc="-15" dirty="0">
                <a:latin typeface="+mn-lt"/>
                <a:cs typeface="Calibri"/>
              </a:rPr>
              <a:t> </a:t>
            </a:r>
            <a:r>
              <a:rPr sz="4800" i="1" dirty="0">
                <a:latin typeface="+mn-lt"/>
                <a:cs typeface="Calibri"/>
              </a:rPr>
              <a:t>SEX</a:t>
            </a:r>
            <a:r>
              <a:rPr sz="4800" i="1" spc="-53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(SEXO)</a:t>
            </a:r>
            <a:r>
              <a:rPr sz="4800" spc="-45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+</a:t>
            </a:r>
            <a:r>
              <a:rPr sz="4800" spc="-53" dirty="0">
                <a:latin typeface="+mn-lt"/>
                <a:cs typeface="Calibri"/>
              </a:rPr>
              <a:t> </a:t>
            </a:r>
            <a:r>
              <a:rPr sz="4800" i="1" dirty="0">
                <a:latin typeface="+mn-lt"/>
                <a:cs typeface="Calibri"/>
              </a:rPr>
              <a:t>TEXTING</a:t>
            </a:r>
            <a:r>
              <a:rPr sz="4800" i="1" spc="-30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(ENVÍO</a:t>
            </a:r>
            <a:r>
              <a:rPr sz="4800" spc="-23" dirty="0">
                <a:latin typeface="+mn-lt"/>
                <a:cs typeface="Calibri"/>
              </a:rPr>
              <a:t> </a:t>
            </a:r>
            <a:r>
              <a:rPr sz="4800" spc="-38" dirty="0">
                <a:latin typeface="+mn-lt"/>
                <a:cs typeface="Calibri"/>
              </a:rPr>
              <a:t>DE </a:t>
            </a:r>
            <a:r>
              <a:rPr sz="4800" spc="-30" dirty="0">
                <a:latin typeface="+mn-lt"/>
                <a:cs typeface="Calibri"/>
              </a:rPr>
              <a:t>SMS)</a:t>
            </a:r>
            <a:endParaRPr sz="4800" dirty="0">
              <a:latin typeface="+mn-lt"/>
              <a:cs typeface="Calibri"/>
            </a:endParaRPr>
          </a:p>
          <a:p>
            <a:pPr marL="533400" indent="-514350">
              <a:spcBef>
                <a:spcPts val="115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spc="-15" dirty="0">
                <a:latin typeface="+mn-lt"/>
                <a:cs typeface="Calibri"/>
              </a:rPr>
              <a:t>SEXTORSI</a:t>
            </a:r>
            <a:r>
              <a:rPr lang="es-CO" sz="4800" spc="-15" dirty="0" err="1">
                <a:latin typeface="+mn-lt"/>
                <a:cs typeface="Calibri"/>
              </a:rPr>
              <a:t>Ó</a:t>
            </a:r>
            <a:r>
              <a:rPr sz="4800" spc="-15" dirty="0">
                <a:latin typeface="+mn-lt"/>
                <a:cs typeface="Calibri"/>
              </a:rPr>
              <a:t>N</a:t>
            </a:r>
            <a:endParaRPr sz="4800" dirty="0">
              <a:latin typeface="+mn-lt"/>
              <a:cs typeface="Calibri"/>
            </a:endParaRPr>
          </a:p>
          <a:p>
            <a:pPr marL="533400" indent="-514350">
              <a:spcBef>
                <a:spcPts val="115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dirty="0">
                <a:latin typeface="+mn-lt"/>
                <a:cs typeface="Calibri"/>
              </a:rPr>
              <a:t>WEB </a:t>
            </a:r>
            <a:r>
              <a:rPr sz="4800" spc="-15" dirty="0">
                <a:latin typeface="+mn-lt"/>
                <a:cs typeface="Calibri"/>
              </a:rPr>
              <a:t>APALEADOR</a:t>
            </a:r>
            <a:endParaRPr sz="4800" dirty="0">
              <a:latin typeface="+mn-lt"/>
              <a:cs typeface="Calibri"/>
            </a:endParaRPr>
          </a:p>
          <a:p>
            <a:pPr marL="533400" indent="-514350">
              <a:spcBef>
                <a:spcPts val="115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dirty="0">
                <a:latin typeface="+mn-lt"/>
                <a:cs typeface="Calibri"/>
              </a:rPr>
              <a:t>GROOMING</a:t>
            </a:r>
            <a:r>
              <a:rPr sz="4800" spc="-105" dirty="0">
                <a:latin typeface="+mn-lt"/>
                <a:cs typeface="Calibri"/>
              </a:rPr>
              <a:t> </a:t>
            </a:r>
            <a:r>
              <a:rPr sz="4800" spc="-15" dirty="0">
                <a:latin typeface="+mn-lt"/>
                <a:cs typeface="Calibri"/>
              </a:rPr>
              <a:t>(CIBERACOSO)</a:t>
            </a:r>
            <a:endParaRPr sz="4800" dirty="0">
              <a:latin typeface="+mn-lt"/>
              <a:cs typeface="Calibri"/>
            </a:endParaRPr>
          </a:p>
          <a:p>
            <a:pPr marL="533400" indent="-514350">
              <a:spcBef>
                <a:spcPts val="115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spc="-15" dirty="0">
                <a:latin typeface="+mn-lt"/>
                <a:cs typeface="Calibri"/>
              </a:rPr>
              <a:t>FLAME</a:t>
            </a:r>
            <a:endParaRPr sz="4800" dirty="0">
              <a:latin typeface="+mn-lt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9C5E89E9-A452-4C4A-604D-DF6C93E289C5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10" name="Google Shape;200;g27775f8ff9f_0_101">
              <a:extLst>
                <a:ext uri="{FF2B5EF4-FFF2-40B4-BE49-F238E27FC236}">
                  <a16:creationId xmlns:a16="http://schemas.microsoft.com/office/drawing/2014/main" id="{D05FADFE-840E-11DE-0743-558D621C088E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1" name="Google Shape;201;g27775f8ff9f_0_101">
              <a:extLst>
                <a:ext uri="{FF2B5EF4-FFF2-40B4-BE49-F238E27FC236}">
                  <a16:creationId xmlns:a16="http://schemas.microsoft.com/office/drawing/2014/main" id="{A58031AE-1DBE-4F5F-1517-331D6C1BE883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12" name="Google Shape;202;g27775f8ff9f_0_101">
              <a:extLst>
                <a:ext uri="{FF2B5EF4-FFF2-40B4-BE49-F238E27FC236}">
                  <a16:creationId xmlns:a16="http://schemas.microsoft.com/office/drawing/2014/main" id="{B5026C3F-CED9-04AF-46C7-171C2900010F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3" name="Google Shape;203;g27775f8ff9f_0_101">
              <a:extLst>
                <a:ext uri="{FF2B5EF4-FFF2-40B4-BE49-F238E27FC236}">
                  <a16:creationId xmlns:a16="http://schemas.microsoft.com/office/drawing/2014/main" id="{0EC213C1-0D00-966F-F092-D4C42BBACA47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/>
          <p:nvPr/>
        </p:nvSpPr>
        <p:spPr>
          <a:xfrm>
            <a:off x="2832963" y="7527035"/>
            <a:ext cx="13565277" cy="204960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algn="just">
              <a:spcBef>
                <a:spcPts val="143"/>
              </a:spcBef>
            </a:pPr>
            <a:r>
              <a:rPr sz="3300" dirty="0">
                <a:latin typeface="+mn-lt"/>
                <a:cs typeface="Calibri"/>
              </a:rPr>
              <a:t>Graban</a:t>
            </a:r>
            <a:r>
              <a:rPr sz="3300" spc="-7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las</a:t>
            </a:r>
            <a:r>
              <a:rPr sz="3300" spc="-5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agresiones</a:t>
            </a:r>
            <a:r>
              <a:rPr sz="3300" spc="-5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físicas</a:t>
            </a:r>
            <a:r>
              <a:rPr sz="3300" spc="-5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en</a:t>
            </a:r>
            <a:r>
              <a:rPr sz="3300" spc="-5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móvil,</a:t>
            </a:r>
            <a:r>
              <a:rPr sz="3300" spc="-6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las</a:t>
            </a:r>
            <a:r>
              <a:rPr sz="3300" spc="-6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suben</a:t>
            </a:r>
            <a:r>
              <a:rPr sz="3300" spc="-6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a</a:t>
            </a:r>
            <a:r>
              <a:rPr sz="3300" spc="-6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internet</a:t>
            </a:r>
            <a:r>
              <a:rPr sz="3300" spc="-7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o</a:t>
            </a:r>
            <a:r>
              <a:rPr sz="3300" spc="-4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las</a:t>
            </a:r>
            <a:r>
              <a:rPr sz="3300" spc="-53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difunden </a:t>
            </a:r>
            <a:r>
              <a:rPr sz="3300" dirty="0">
                <a:latin typeface="+mn-lt"/>
                <a:cs typeface="Calibri"/>
              </a:rPr>
              <a:t>por</a:t>
            </a:r>
            <a:r>
              <a:rPr sz="3300" spc="53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las</a:t>
            </a:r>
            <a:r>
              <a:rPr sz="3300" spc="51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redes</a:t>
            </a:r>
            <a:r>
              <a:rPr sz="3300" spc="54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sociales.</a:t>
            </a:r>
            <a:r>
              <a:rPr sz="3300" spc="52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Pequeños</a:t>
            </a:r>
            <a:r>
              <a:rPr sz="3300" spc="52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abusos</a:t>
            </a:r>
            <a:r>
              <a:rPr sz="3300" spc="53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como</a:t>
            </a:r>
            <a:r>
              <a:rPr sz="3300" spc="55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ruedas</a:t>
            </a:r>
            <a:r>
              <a:rPr sz="3300" spc="52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o</a:t>
            </a:r>
            <a:r>
              <a:rPr sz="3300" spc="54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empujones</a:t>
            </a:r>
            <a:r>
              <a:rPr sz="3300" spc="533" dirty="0">
                <a:latin typeface="+mn-lt"/>
                <a:cs typeface="Calibri"/>
              </a:rPr>
              <a:t> </a:t>
            </a:r>
            <a:r>
              <a:rPr sz="3300" spc="-75" dirty="0">
                <a:latin typeface="+mn-lt"/>
                <a:cs typeface="Calibri"/>
              </a:rPr>
              <a:t>a </a:t>
            </a:r>
            <a:r>
              <a:rPr sz="3300" dirty="0">
                <a:latin typeface="+mn-lt"/>
                <a:cs typeface="Calibri"/>
              </a:rPr>
              <a:t>compañeros</a:t>
            </a:r>
            <a:r>
              <a:rPr sz="3300" spc="5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de</a:t>
            </a:r>
            <a:r>
              <a:rPr sz="3300" spc="3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colegio</a:t>
            </a:r>
            <a:r>
              <a:rPr sz="3300" spc="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que</a:t>
            </a:r>
            <a:r>
              <a:rPr sz="3300" spc="1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se</a:t>
            </a:r>
            <a:r>
              <a:rPr sz="3300" spc="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graban</a:t>
            </a:r>
            <a:r>
              <a:rPr sz="3300" spc="2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en</a:t>
            </a:r>
            <a:r>
              <a:rPr sz="3300" spc="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vídeo</a:t>
            </a:r>
            <a:r>
              <a:rPr sz="3300" spc="3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con</a:t>
            </a:r>
            <a:r>
              <a:rPr sz="3300" spc="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el</a:t>
            </a:r>
            <a:r>
              <a:rPr sz="3300" spc="1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móvil</a:t>
            </a:r>
            <a:r>
              <a:rPr sz="3300" spc="3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y</a:t>
            </a:r>
            <a:r>
              <a:rPr sz="3300" spc="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se</a:t>
            </a:r>
            <a:r>
              <a:rPr sz="3300" spc="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suben</a:t>
            </a:r>
            <a:r>
              <a:rPr sz="3300" spc="30" dirty="0">
                <a:latin typeface="+mn-lt"/>
                <a:cs typeface="Calibri"/>
              </a:rPr>
              <a:t> </a:t>
            </a:r>
            <a:r>
              <a:rPr sz="3300" spc="-75" dirty="0">
                <a:latin typeface="+mn-lt"/>
                <a:cs typeface="Calibri"/>
              </a:rPr>
              <a:t>a </a:t>
            </a:r>
            <a:r>
              <a:rPr sz="3300" dirty="0">
                <a:latin typeface="+mn-lt"/>
                <a:cs typeface="Calibri"/>
              </a:rPr>
              <a:t>redes</a:t>
            </a:r>
            <a:r>
              <a:rPr sz="3300" spc="-6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sociales</a:t>
            </a:r>
            <a:r>
              <a:rPr sz="3300" spc="-7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o</a:t>
            </a:r>
            <a:r>
              <a:rPr sz="3300" spc="-6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se</a:t>
            </a:r>
            <a:r>
              <a:rPr sz="3300" spc="-68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comparten</a:t>
            </a:r>
            <a:r>
              <a:rPr sz="3300" spc="-4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a</a:t>
            </a:r>
            <a:r>
              <a:rPr sz="3300" spc="-83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través</a:t>
            </a:r>
            <a:r>
              <a:rPr sz="3300" spc="-5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de</a:t>
            </a:r>
            <a:r>
              <a:rPr sz="3300" spc="-68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internet.</a:t>
            </a:r>
            <a:endParaRPr sz="3300" dirty="0">
              <a:latin typeface="+mn-lt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3626" y="3321940"/>
            <a:ext cx="5698427" cy="375037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62258" y="1003207"/>
            <a:ext cx="10240326" cy="1698542"/>
          </a:xfrm>
          <a:prstGeom prst="rect">
            <a:avLst/>
          </a:prstGeom>
        </p:spPr>
        <p:txBody>
          <a:bodyPr spcFirstLastPara="1" vert="horz" wrap="square" lIns="0" tIns="19050" rIns="0" bIns="0" rtlCol="0" anchor="ctr" anchorCtr="0">
            <a:spAutoFit/>
          </a:bodyPr>
          <a:lstStyle/>
          <a:p>
            <a:pPr marL="1276350" marR="7620" indent="-1257300">
              <a:lnSpc>
                <a:spcPct val="105600"/>
              </a:lnSpc>
              <a:spcBef>
                <a:spcPts val="150"/>
              </a:spcBef>
            </a:pPr>
            <a:r>
              <a:rPr sz="6600" dirty="0">
                <a:latin typeface="+mn-lt"/>
              </a:rPr>
              <a:t>HAPPY</a:t>
            </a:r>
            <a:r>
              <a:rPr sz="6600" spc="-60" dirty="0">
                <a:latin typeface="+mn-lt"/>
              </a:rPr>
              <a:t> </a:t>
            </a:r>
            <a:r>
              <a:rPr sz="6600" spc="-15" dirty="0">
                <a:latin typeface="+mn-lt"/>
              </a:rPr>
              <a:t>SLAPPING</a:t>
            </a:r>
            <a:endParaRPr sz="6600" dirty="0">
              <a:latin typeface="+mn-lt"/>
            </a:endParaRPr>
          </a:p>
          <a:p>
            <a:pPr marR="1163003">
              <a:lnSpc>
                <a:spcPts val="4515"/>
              </a:lnSpc>
            </a:pPr>
            <a:r>
              <a:rPr sz="5400" dirty="0">
                <a:solidFill>
                  <a:srgbClr val="000000"/>
                </a:solidFill>
                <a:latin typeface="+mn-lt"/>
              </a:rPr>
              <a:t>Paliza</a:t>
            </a:r>
            <a:r>
              <a:rPr sz="5400" spc="-210" dirty="0">
                <a:solidFill>
                  <a:srgbClr val="000000"/>
                </a:solidFill>
                <a:latin typeface="+mn-lt"/>
              </a:rPr>
              <a:t> </a:t>
            </a:r>
            <a:r>
              <a:rPr sz="5400" spc="-30" dirty="0">
                <a:solidFill>
                  <a:srgbClr val="000000"/>
                </a:solidFill>
                <a:latin typeface="+mn-lt"/>
              </a:rPr>
              <a:t>feliz</a:t>
            </a:r>
            <a:endParaRPr sz="5400" dirty="0">
              <a:latin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0553183B-43EB-867F-CA6D-EF68B45FE9DA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12" name="Google Shape;200;g27775f8ff9f_0_101">
              <a:extLst>
                <a:ext uri="{FF2B5EF4-FFF2-40B4-BE49-F238E27FC236}">
                  <a16:creationId xmlns:a16="http://schemas.microsoft.com/office/drawing/2014/main" id="{C5F05254-32C8-CB39-A322-D000A79266FF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3" name="Google Shape;201;g27775f8ff9f_0_101">
              <a:extLst>
                <a:ext uri="{FF2B5EF4-FFF2-40B4-BE49-F238E27FC236}">
                  <a16:creationId xmlns:a16="http://schemas.microsoft.com/office/drawing/2014/main" id="{C8319F92-9E47-2883-B9E6-2FC04AE35BD8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14" name="Google Shape;202;g27775f8ff9f_0_101">
              <a:extLst>
                <a:ext uri="{FF2B5EF4-FFF2-40B4-BE49-F238E27FC236}">
                  <a16:creationId xmlns:a16="http://schemas.microsoft.com/office/drawing/2014/main" id="{0A2EED58-17A6-D6FC-B532-EAEABEEDD8E9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5" name="Google Shape;203;g27775f8ff9f_0_101">
              <a:extLst>
                <a:ext uri="{FF2B5EF4-FFF2-40B4-BE49-F238E27FC236}">
                  <a16:creationId xmlns:a16="http://schemas.microsoft.com/office/drawing/2014/main" id="{1EE4F3D8-1957-AE44-B842-FD4A960C9D0D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8720" y="684560"/>
            <a:ext cx="11469305" cy="1061509"/>
          </a:xfrm>
          <a:prstGeom prst="rect">
            <a:avLst/>
          </a:prstGeom>
        </p:spPr>
        <p:txBody>
          <a:bodyPr spcFirstLastPara="1" vert="horz" wrap="square" lIns="0" tIns="20003" rIns="0" bIns="0" rtlCol="0" anchor="ctr" anchorCtr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6600" dirty="0">
                <a:solidFill>
                  <a:srgbClr val="000000"/>
                </a:solidFill>
                <a:latin typeface="+mn-lt"/>
              </a:rPr>
              <a:t>SEXTING</a:t>
            </a:r>
            <a:r>
              <a:rPr sz="6600" spc="-90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dirty="0">
                <a:solidFill>
                  <a:srgbClr val="000000"/>
                </a:solidFill>
                <a:latin typeface="+mn-lt"/>
              </a:rPr>
              <a:t>(Amenaza</a:t>
            </a:r>
            <a:r>
              <a:rPr sz="6600" spc="-60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dirty="0">
                <a:solidFill>
                  <a:srgbClr val="000000"/>
                </a:solidFill>
                <a:latin typeface="+mn-lt"/>
              </a:rPr>
              <a:t>o</a:t>
            </a:r>
            <a:r>
              <a:rPr sz="6600" spc="-68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spc="-15" dirty="0">
                <a:solidFill>
                  <a:srgbClr val="000000"/>
                </a:solidFill>
                <a:latin typeface="+mn-lt"/>
              </a:rPr>
              <a:t>Juego)</a:t>
            </a:r>
            <a:endParaRPr sz="66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11681" y="2289734"/>
            <a:ext cx="7935696" cy="4491228"/>
          </a:xfrm>
          <a:prstGeom prst="rect">
            <a:avLst/>
          </a:prstGeom>
        </p:spPr>
        <p:txBody>
          <a:bodyPr vert="horz" wrap="square" lIns="0" tIns="156209" rIns="0" bIns="0" rtlCol="0">
            <a:spAutoFit/>
          </a:bodyPr>
          <a:lstStyle/>
          <a:p>
            <a:pPr marL="533400" marR="7620" indent="-515303" algn="just">
              <a:lnSpc>
                <a:spcPct val="80000"/>
              </a:lnSpc>
              <a:spcBef>
                <a:spcPts val="1228"/>
              </a:spcBef>
              <a:buFont typeface="Arial"/>
              <a:buChar char="•"/>
              <a:tabLst>
                <a:tab pos="534353" algn="l"/>
              </a:tabLst>
            </a:pPr>
            <a:r>
              <a:rPr sz="4400" dirty="0">
                <a:latin typeface="+mn-lt"/>
                <a:cs typeface="Calibri"/>
              </a:rPr>
              <a:t>Consiste</a:t>
            </a:r>
            <a:r>
              <a:rPr sz="4400" spc="795" dirty="0">
                <a:latin typeface="+mn-lt"/>
                <a:cs typeface="Calibri"/>
              </a:rPr>
              <a:t>  </a:t>
            </a:r>
            <a:r>
              <a:rPr sz="4400" dirty="0">
                <a:latin typeface="+mn-lt"/>
                <a:cs typeface="Calibri"/>
              </a:rPr>
              <a:t>en</a:t>
            </a:r>
            <a:r>
              <a:rPr sz="4400" spc="773" dirty="0">
                <a:latin typeface="+mn-lt"/>
                <a:cs typeface="Calibri"/>
              </a:rPr>
              <a:t>  </a:t>
            </a:r>
            <a:r>
              <a:rPr sz="4400" dirty="0">
                <a:latin typeface="+mn-lt"/>
                <a:cs typeface="Calibri"/>
              </a:rPr>
              <a:t>el</a:t>
            </a:r>
            <a:r>
              <a:rPr sz="4400" spc="780" dirty="0">
                <a:latin typeface="+mn-lt"/>
                <a:cs typeface="Calibri"/>
              </a:rPr>
              <a:t>  </a:t>
            </a:r>
            <a:r>
              <a:rPr sz="4400" dirty="0">
                <a:latin typeface="+mn-lt"/>
                <a:cs typeface="Calibri"/>
              </a:rPr>
              <a:t>envío</a:t>
            </a:r>
            <a:r>
              <a:rPr sz="4400" spc="764" dirty="0">
                <a:latin typeface="+mn-lt"/>
                <a:cs typeface="Calibri"/>
              </a:rPr>
              <a:t>  </a:t>
            </a:r>
            <a:r>
              <a:rPr sz="4400" spc="-38" dirty="0">
                <a:latin typeface="+mn-lt"/>
                <a:cs typeface="Calibri"/>
              </a:rPr>
              <a:t>de </a:t>
            </a:r>
            <a:r>
              <a:rPr sz="4400" dirty="0">
                <a:latin typeface="+mn-lt"/>
                <a:cs typeface="Calibri"/>
              </a:rPr>
              <a:t>contenidos</a:t>
            </a:r>
            <a:r>
              <a:rPr sz="4400" spc="458" dirty="0">
                <a:latin typeface="+mn-lt"/>
                <a:cs typeface="Calibri"/>
              </a:rPr>
              <a:t>  </a:t>
            </a:r>
            <a:r>
              <a:rPr sz="4400" dirty="0">
                <a:latin typeface="+mn-lt"/>
                <a:cs typeface="Calibri"/>
              </a:rPr>
              <a:t>de</a:t>
            </a:r>
            <a:r>
              <a:rPr sz="4400" spc="465" dirty="0">
                <a:latin typeface="+mn-lt"/>
                <a:cs typeface="Calibri"/>
              </a:rPr>
              <a:t>  </a:t>
            </a:r>
            <a:r>
              <a:rPr sz="4400" dirty="0">
                <a:latin typeface="+mn-lt"/>
                <a:cs typeface="Calibri"/>
              </a:rPr>
              <a:t>tipo</a:t>
            </a:r>
            <a:r>
              <a:rPr sz="4400" spc="472" dirty="0">
                <a:latin typeface="+mn-lt"/>
                <a:cs typeface="Calibri"/>
              </a:rPr>
              <a:t>  </a:t>
            </a:r>
            <a:r>
              <a:rPr sz="4400" spc="-30" dirty="0">
                <a:latin typeface="+mn-lt"/>
                <a:cs typeface="Calibri"/>
              </a:rPr>
              <a:t>sexual </a:t>
            </a:r>
            <a:r>
              <a:rPr sz="4400" dirty="0">
                <a:latin typeface="+mn-lt"/>
                <a:cs typeface="Calibri"/>
              </a:rPr>
              <a:t>(principalmente</a:t>
            </a:r>
            <a:r>
              <a:rPr sz="4400" spc="870" dirty="0">
                <a:latin typeface="+mn-lt"/>
                <a:cs typeface="Calibri"/>
              </a:rPr>
              <a:t>  </a:t>
            </a:r>
            <a:r>
              <a:rPr sz="4400" spc="-38" dirty="0">
                <a:latin typeface="+mn-lt"/>
                <a:cs typeface="Calibri"/>
              </a:rPr>
              <a:t>fotografías </a:t>
            </a:r>
            <a:r>
              <a:rPr sz="4400" dirty="0">
                <a:latin typeface="+mn-lt"/>
                <a:cs typeface="Calibri"/>
              </a:rPr>
              <a:t>y/o</a:t>
            </a:r>
            <a:r>
              <a:rPr sz="4400" spc="578" dirty="0">
                <a:latin typeface="+mn-lt"/>
                <a:cs typeface="Calibri"/>
              </a:rPr>
              <a:t>    </a:t>
            </a:r>
            <a:r>
              <a:rPr sz="4400" dirty="0">
                <a:latin typeface="+mn-lt"/>
                <a:cs typeface="Calibri"/>
              </a:rPr>
              <a:t>vídeos)</a:t>
            </a:r>
            <a:r>
              <a:rPr sz="4400" spc="578" dirty="0">
                <a:latin typeface="+mn-lt"/>
                <a:cs typeface="Calibri"/>
              </a:rPr>
              <a:t>    </a:t>
            </a:r>
            <a:r>
              <a:rPr sz="4400" spc="-15" dirty="0">
                <a:latin typeface="+mn-lt"/>
                <a:cs typeface="Calibri"/>
              </a:rPr>
              <a:t>producidos </a:t>
            </a:r>
            <a:r>
              <a:rPr sz="4400" dirty="0">
                <a:latin typeface="+mn-lt"/>
                <a:cs typeface="Calibri"/>
              </a:rPr>
              <a:t>generalmente</a:t>
            </a:r>
            <a:r>
              <a:rPr sz="4400" spc="683" dirty="0">
                <a:latin typeface="+mn-lt"/>
                <a:cs typeface="Calibri"/>
              </a:rPr>
              <a:t> </a:t>
            </a:r>
            <a:r>
              <a:rPr sz="4400" dirty="0">
                <a:latin typeface="+mn-lt"/>
                <a:cs typeface="Calibri"/>
              </a:rPr>
              <a:t>por</a:t>
            </a:r>
            <a:r>
              <a:rPr sz="4400" spc="689" dirty="0">
                <a:latin typeface="+mn-lt"/>
                <a:cs typeface="Calibri"/>
              </a:rPr>
              <a:t> </a:t>
            </a:r>
            <a:r>
              <a:rPr sz="4400" dirty="0">
                <a:latin typeface="+mn-lt"/>
                <a:cs typeface="Calibri"/>
              </a:rPr>
              <a:t>el</a:t>
            </a:r>
            <a:r>
              <a:rPr sz="4400" spc="689" dirty="0">
                <a:latin typeface="+mn-lt"/>
                <a:cs typeface="Calibri"/>
              </a:rPr>
              <a:t> </a:t>
            </a:r>
            <a:r>
              <a:rPr sz="4400" spc="-15" dirty="0">
                <a:latin typeface="+mn-lt"/>
                <a:cs typeface="Calibri"/>
              </a:rPr>
              <a:t>propio </a:t>
            </a:r>
            <a:r>
              <a:rPr sz="4400" dirty="0">
                <a:latin typeface="+mn-lt"/>
                <a:cs typeface="Calibri"/>
              </a:rPr>
              <a:t>remitente,</a:t>
            </a:r>
            <a:r>
              <a:rPr sz="4400" spc="638" dirty="0">
                <a:latin typeface="+mn-lt"/>
                <a:cs typeface="Calibri"/>
              </a:rPr>
              <a:t> </a:t>
            </a:r>
            <a:r>
              <a:rPr sz="4400" dirty="0">
                <a:latin typeface="+mn-lt"/>
                <a:cs typeface="Calibri"/>
              </a:rPr>
              <a:t>a</a:t>
            </a:r>
            <a:r>
              <a:rPr sz="4400" spc="660" dirty="0">
                <a:latin typeface="+mn-lt"/>
                <a:cs typeface="Calibri"/>
              </a:rPr>
              <a:t> </a:t>
            </a:r>
            <a:r>
              <a:rPr sz="4400" dirty="0">
                <a:latin typeface="+mn-lt"/>
                <a:cs typeface="Calibri"/>
              </a:rPr>
              <a:t>otras</a:t>
            </a:r>
            <a:r>
              <a:rPr sz="4400" spc="630" dirty="0">
                <a:latin typeface="+mn-lt"/>
                <a:cs typeface="Calibri"/>
              </a:rPr>
              <a:t> </a:t>
            </a:r>
            <a:r>
              <a:rPr sz="4400" spc="-15" dirty="0">
                <a:latin typeface="+mn-lt"/>
                <a:cs typeface="Calibri"/>
              </a:rPr>
              <a:t>personas </a:t>
            </a:r>
            <a:r>
              <a:rPr sz="4400" dirty="0">
                <a:latin typeface="+mn-lt"/>
                <a:cs typeface="Calibri"/>
              </a:rPr>
              <a:t>por</a:t>
            </a:r>
            <a:r>
              <a:rPr sz="4400" spc="413" dirty="0">
                <a:latin typeface="+mn-lt"/>
                <a:cs typeface="Calibri"/>
              </a:rPr>
              <a:t>   </a:t>
            </a:r>
            <a:r>
              <a:rPr sz="4400" dirty="0">
                <a:latin typeface="+mn-lt"/>
                <a:cs typeface="Calibri"/>
              </a:rPr>
              <a:t>medio</a:t>
            </a:r>
            <a:r>
              <a:rPr sz="4400" spc="413" dirty="0">
                <a:latin typeface="+mn-lt"/>
                <a:cs typeface="Calibri"/>
              </a:rPr>
              <a:t>   </a:t>
            </a:r>
            <a:r>
              <a:rPr sz="4400" dirty="0">
                <a:latin typeface="+mn-lt"/>
                <a:cs typeface="Calibri"/>
              </a:rPr>
              <a:t>de</a:t>
            </a:r>
            <a:r>
              <a:rPr sz="4400" spc="413" dirty="0">
                <a:latin typeface="+mn-lt"/>
                <a:cs typeface="Calibri"/>
              </a:rPr>
              <a:t>   </a:t>
            </a:r>
            <a:r>
              <a:rPr sz="4400" spc="-38" dirty="0">
                <a:latin typeface="+mn-lt"/>
                <a:cs typeface="Calibri"/>
              </a:rPr>
              <a:t>teléfonos </a:t>
            </a:r>
            <a:r>
              <a:rPr sz="4400" spc="-15" dirty="0">
                <a:latin typeface="+mn-lt"/>
                <a:cs typeface="Calibri"/>
              </a:rPr>
              <a:t>móviles.</a:t>
            </a:r>
            <a:endParaRPr sz="4400" dirty="0">
              <a:latin typeface="+mn-lt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5008" y="7643621"/>
            <a:ext cx="6881813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-3810" algn="ctr">
              <a:spcBef>
                <a:spcPts val="150"/>
              </a:spcBef>
            </a:pPr>
            <a:r>
              <a:rPr sz="2700" dirty="0">
                <a:latin typeface="+mn-lt"/>
                <a:cs typeface="Calibri"/>
              </a:rPr>
              <a:t>Encuesta</a:t>
            </a:r>
            <a:r>
              <a:rPr sz="2700" spc="-23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de</a:t>
            </a:r>
            <a:r>
              <a:rPr sz="2700" spc="-30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1946</a:t>
            </a:r>
            <a:r>
              <a:rPr sz="2700" spc="-15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adolescentes</a:t>
            </a:r>
            <a:r>
              <a:rPr sz="2700" spc="-30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de</a:t>
            </a:r>
            <a:r>
              <a:rPr sz="2700" spc="-8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18</a:t>
            </a:r>
            <a:r>
              <a:rPr sz="2700" spc="-30" dirty="0">
                <a:latin typeface="+mn-lt"/>
                <a:cs typeface="Calibri"/>
              </a:rPr>
              <a:t> años </a:t>
            </a:r>
            <a:r>
              <a:rPr sz="2700" dirty="0">
                <a:latin typeface="+mn-lt"/>
                <a:cs typeface="Calibri"/>
              </a:rPr>
              <a:t>realizada</a:t>
            </a:r>
            <a:r>
              <a:rPr sz="2700" spc="-23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en</a:t>
            </a:r>
            <a:r>
              <a:rPr sz="2700" spc="-30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Brasil</a:t>
            </a:r>
            <a:r>
              <a:rPr sz="2700" spc="-45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el</a:t>
            </a:r>
            <a:r>
              <a:rPr sz="2700" spc="-23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40%</a:t>
            </a:r>
            <a:r>
              <a:rPr sz="2700" spc="-30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de</a:t>
            </a:r>
            <a:r>
              <a:rPr sz="2700" spc="-38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los</a:t>
            </a:r>
            <a:r>
              <a:rPr sz="2700" spc="-30" dirty="0">
                <a:latin typeface="+mn-lt"/>
                <a:cs typeface="Calibri"/>
              </a:rPr>
              <a:t> </a:t>
            </a:r>
            <a:r>
              <a:rPr sz="2700" dirty="0">
                <a:latin typeface="+mn-lt"/>
                <a:cs typeface="Calibri"/>
              </a:rPr>
              <a:t>encuestados</a:t>
            </a:r>
            <a:r>
              <a:rPr sz="2700" spc="-15" dirty="0">
                <a:latin typeface="+mn-lt"/>
                <a:cs typeface="Calibri"/>
              </a:rPr>
              <a:t> </a:t>
            </a:r>
            <a:r>
              <a:rPr sz="2700" spc="-38" dirty="0">
                <a:latin typeface="+mn-lt"/>
                <a:cs typeface="Calibri"/>
              </a:rPr>
              <a:t>han </a:t>
            </a:r>
            <a:r>
              <a:rPr sz="2700" dirty="0">
                <a:latin typeface="+mn-lt"/>
                <a:cs typeface="Calibri"/>
              </a:rPr>
              <a:t>practicado</a:t>
            </a:r>
            <a:r>
              <a:rPr sz="2700" spc="-83" dirty="0">
                <a:latin typeface="+mn-lt"/>
                <a:cs typeface="Calibri"/>
              </a:rPr>
              <a:t> </a:t>
            </a:r>
            <a:r>
              <a:rPr sz="2700" spc="-15" dirty="0">
                <a:latin typeface="+mn-lt"/>
                <a:cs typeface="Calibri"/>
              </a:rPr>
              <a:t>Sexting.</a:t>
            </a:r>
            <a:endParaRPr sz="2700" dirty="0">
              <a:latin typeface="+mn-lt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22814" y="2571751"/>
            <a:ext cx="4505325" cy="25955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9876" y="5357813"/>
            <a:ext cx="4298252" cy="364331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9B0FD2A5-F2F2-04AB-5278-59A354E7DE5D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10" name="Google Shape;200;g27775f8ff9f_0_101">
              <a:extLst>
                <a:ext uri="{FF2B5EF4-FFF2-40B4-BE49-F238E27FC236}">
                  <a16:creationId xmlns:a16="http://schemas.microsoft.com/office/drawing/2014/main" id="{82F5A9FD-1A93-C777-264C-3F4EA1E836DC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1" name="Google Shape;201;g27775f8ff9f_0_101">
              <a:extLst>
                <a:ext uri="{FF2B5EF4-FFF2-40B4-BE49-F238E27FC236}">
                  <a16:creationId xmlns:a16="http://schemas.microsoft.com/office/drawing/2014/main" id="{58C53D58-B067-E7CA-C689-CA9070F8E235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12" name="Google Shape;202;g27775f8ff9f_0_101">
              <a:extLst>
                <a:ext uri="{FF2B5EF4-FFF2-40B4-BE49-F238E27FC236}">
                  <a16:creationId xmlns:a16="http://schemas.microsoft.com/office/drawing/2014/main" id="{0D1AF97A-11C3-0EBC-79D1-3EAAC82AF025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3" name="Google Shape;203;g27775f8ff9f_0_101">
              <a:extLst>
                <a:ext uri="{FF2B5EF4-FFF2-40B4-BE49-F238E27FC236}">
                  <a16:creationId xmlns:a16="http://schemas.microsoft.com/office/drawing/2014/main" id="{60C2B689-93EE-5480-4A4C-2E373FDA87A1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1" y="806529"/>
            <a:ext cx="12091852" cy="1061509"/>
          </a:xfrm>
          <a:prstGeom prst="rect">
            <a:avLst/>
          </a:prstGeom>
        </p:spPr>
        <p:txBody>
          <a:bodyPr spcFirstLastPara="1" vert="horz" wrap="square" lIns="0" tIns="20003" rIns="0" bIns="0" rtlCol="0" anchor="ctr" anchorCtr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6600" dirty="0">
                <a:solidFill>
                  <a:srgbClr val="000000"/>
                </a:solidFill>
                <a:latin typeface="+mn-lt"/>
              </a:rPr>
              <a:t>SEXTORSION</a:t>
            </a:r>
            <a:r>
              <a:rPr sz="6600" spc="-158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dirty="0">
                <a:solidFill>
                  <a:srgbClr val="000000"/>
                </a:solidFill>
                <a:latin typeface="+mn-lt"/>
              </a:rPr>
              <a:t>–</a:t>
            </a:r>
            <a:r>
              <a:rPr sz="6600" spc="-165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dirty="0">
                <a:solidFill>
                  <a:srgbClr val="000000"/>
                </a:solidFill>
                <a:latin typeface="+mn-lt"/>
              </a:rPr>
              <a:t>Fotos</a:t>
            </a:r>
            <a:r>
              <a:rPr sz="6600" spc="-171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spc="-15" dirty="0">
                <a:solidFill>
                  <a:srgbClr val="000000"/>
                </a:solidFill>
                <a:latin typeface="+mn-lt"/>
              </a:rPr>
              <a:t>Robadas</a:t>
            </a:r>
            <a:endParaRPr sz="66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97931" y="3069177"/>
            <a:ext cx="6732270" cy="519084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533400" marR="7620" indent="-514350">
              <a:spcBef>
                <a:spcPts val="158"/>
              </a:spcBef>
              <a:buFont typeface="Arial"/>
              <a:buChar char="•"/>
              <a:tabLst>
                <a:tab pos="533400" algn="l"/>
              </a:tabLst>
            </a:pPr>
            <a:r>
              <a:rPr sz="4800" dirty="0">
                <a:latin typeface="+mn-lt"/>
                <a:cs typeface="Calibri"/>
              </a:rPr>
              <a:t>Chantaje</a:t>
            </a:r>
            <a:r>
              <a:rPr sz="4800" spc="1088" dirty="0">
                <a:latin typeface="+mn-lt"/>
                <a:cs typeface="Calibri"/>
              </a:rPr>
              <a:t>  </a:t>
            </a:r>
            <a:r>
              <a:rPr sz="4800" dirty="0">
                <a:latin typeface="+mn-lt"/>
                <a:cs typeface="Calibri"/>
              </a:rPr>
              <a:t>a</a:t>
            </a:r>
            <a:r>
              <a:rPr sz="4800" spc="1095" dirty="0">
                <a:latin typeface="+mn-lt"/>
                <a:cs typeface="Calibri"/>
              </a:rPr>
              <a:t>  </a:t>
            </a:r>
            <a:r>
              <a:rPr sz="4800" dirty="0">
                <a:latin typeface="+mn-lt"/>
                <a:cs typeface="Calibri"/>
              </a:rPr>
              <a:t>partir</a:t>
            </a:r>
            <a:r>
              <a:rPr sz="4800" spc="1103" dirty="0">
                <a:latin typeface="+mn-lt"/>
                <a:cs typeface="Calibri"/>
              </a:rPr>
              <a:t>  </a:t>
            </a:r>
            <a:r>
              <a:rPr sz="4800" spc="-38" dirty="0">
                <a:latin typeface="+mn-lt"/>
                <a:cs typeface="Calibri"/>
              </a:rPr>
              <a:t>de </a:t>
            </a:r>
            <a:r>
              <a:rPr sz="4800" dirty="0">
                <a:latin typeface="+mn-lt"/>
                <a:cs typeface="Calibri"/>
              </a:rPr>
              <a:t>fotos</a:t>
            </a:r>
            <a:r>
              <a:rPr sz="4800" spc="135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sexuales</a:t>
            </a:r>
            <a:r>
              <a:rPr sz="4800" spc="135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robadas</a:t>
            </a:r>
            <a:r>
              <a:rPr sz="4800" spc="143" dirty="0">
                <a:latin typeface="+mn-lt"/>
                <a:cs typeface="Calibri"/>
              </a:rPr>
              <a:t> </a:t>
            </a:r>
            <a:r>
              <a:rPr sz="4800" spc="-75" dirty="0">
                <a:latin typeface="+mn-lt"/>
                <a:cs typeface="Calibri"/>
              </a:rPr>
              <a:t>o </a:t>
            </a:r>
            <a:r>
              <a:rPr sz="4800" dirty="0">
                <a:latin typeface="+mn-lt"/>
                <a:cs typeface="Calibri"/>
              </a:rPr>
              <a:t>publicadas</a:t>
            </a:r>
            <a:r>
              <a:rPr sz="4800" spc="143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por</a:t>
            </a:r>
            <a:r>
              <a:rPr sz="4800" spc="150" dirty="0">
                <a:latin typeface="+mn-lt"/>
                <a:cs typeface="Calibri"/>
              </a:rPr>
              <a:t> </a:t>
            </a:r>
            <a:r>
              <a:rPr sz="4800" dirty="0">
                <a:latin typeface="+mn-lt"/>
                <a:cs typeface="Calibri"/>
              </a:rPr>
              <a:t>medio</a:t>
            </a:r>
            <a:r>
              <a:rPr sz="4800" spc="158" dirty="0">
                <a:latin typeface="+mn-lt"/>
                <a:cs typeface="Calibri"/>
              </a:rPr>
              <a:t> </a:t>
            </a:r>
            <a:r>
              <a:rPr sz="4800" spc="-38" dirty="0">
                <a:latin typeface="+mn-lt"/>
                <a:cs typeface="Calibri"/>
              </a:rPr>
              <a:t>de </a:t>
            </a:r>
            <a:r>
              <a:rPr sz="4800" dirty="0">
                <a:latin typeface="+mn-lt"/>
                <a:cs typeface="Calibri"/>
              </a:rPr>
              <a:t>la</a:t>
            </a:r>
            <a:r>
              <a:rPr sz="4800" spc="689" dirty="0">
                <a:latin typeface="+mn-lt"/>
                <a:cs typeface="Calibri"/>
              </a:rPr>
              <a:t>   </a:t>
            </a:r>
            <a:r>
              <a:rPr sz="4800" dirty="0">
                <a:latin typeface="+mn-lt"/>
                <a:cs typeface="Calibri"/>
              </a:rPr>
              <a:t>confianza</a:t>
            </a:r>
            <a:r>
              <a:rPr sz="4800" spc="698" dirty="0">
                <a:latin typeface="+mn-lt"/>
                <a:cs typeface="Calibri"/>
              </a:rPr>
              <a:t>   </a:t>
            </a:r>
            <a:r>
              <a:rPr sz="4800" dirty="0">
                <a:latin typeface="+mn-lt"/>
                <a:cs typeface="Calibri"/>
              </a:rPr>
              <a:t>de</a:t>
            </a:r>
            <a:r>
              <a:rPr sz="4800" spc="698" dirty="0">
                <a:latin typeface="+mn-lt"/>
                <a:cs typeface="Calibri"/>
              </a:rPr>
              <a:t>   </a:t>
            </a:r>
            <a:r>
              <a:rPr sz="4800" spc="-38" dirty="0">
                <a:latin typeface="+mn-lt"/>
                <a:cs typeface="Calibri"/>
              </a:rPr>
              <a:t>los </a:t>
            </a:r>
            <a:r>
              <a:rPr sz="4800" dirty="0">
                <a:latin typeface="+mn-lt"/>
                <a:cs typeface="Calibri"/>
              </a:rPr>
              <a:t>amigos</a:t>
            </a:r>
            <a:r>
              <a:rPr sz="4800" spc="930" dirty="0">
                <a:latin typeface="+mn-lt"/>
                <a:cs typeface="Calibri"/>
              </a:rPr>
              <a:t>  </a:t>
            </a:r>
            <a:r>
              <a:rPr sz="4800" dirty="0">
                <a:latin typeface="+mn-lt"/>
                <a:cs typeface="Calibri"/>
              </a:rPr>
              <a:t>o</a:t>
            </a:r>
            <a:r>
              <a:rPr sz="4800" spc="923" dirty="0">
                <a:latin typeface="+mn-lt"/>
                <a:cs typeface="Calibri"/>
              </a:rPr>
              <a:t>  </a:t>
            </a:r>
            <a:r>
              <a:rPr sz="4800" spc="-15" dirty="0">
                <a:latin typeface="+mn-lt"/>
                <a:cs typeface="Calibri"/>
              </a:rPr>
              <a:t>compañeros </a:t>
            </a:r>
            <a:r>
              <a:rPr sz="4800" dirty="0">
                <a:latin typeface="+mn-lt"/>
                <a:cs typeface="Calibri"/>
              </a:rPr>
              <a:t>de</a:t>
            </a:r>
            <a:r>
              <a:rPr sz="4800" spc="-15" dirty="0">
                <a:latin typeface="+mn-lt"/>
                <a:cs typeface="Calibri"/>
              </a:rPr>
              <a:t> clase</a:t>
            </a:r>
            <a:endParaRPr sz="4800" dirty="0">
              <a:latin typeface="+mn-lt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57800" y="2674567"/>
            <a:ext cx="7213600" cy="66649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D3A52C66-2FC6-5EF3-4809-855ADD3D9232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4" name="Google Shape;200;g27775f8ff9f_0_101">
              <a:extLst>
                <a:ext uri="{FF2B5EF4-FFF2-40B4-BE49-F238E27FC236}">
                  <a16:creationId xmlns:a16="http://schemas.microsoft.com/office/drawing/2014/main" id="{3716EA90-72E9-9AA1-EE01-58137531E261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5" name="Google Shape;201;g27775f8ff9f_0_101">
              <a:extLst>
                <a:ext uri="{FF2B5EF4-FFF2-40B4-BE49-F238E27FC236}">
                  <a16:creationId xmlns:a16="http://schemas.microsoft.com/office/drawing/2014/main" id="{F95A7A33-A225-0343-2DB3-CA8C09C78E88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7" name="Google Shape;202;g27775f8ff9f_0_101">
              <a:extLst>
                <a:ext uri="{FF2B5EF4-FFF2-40B4-BE49-F238E27FC236}">
                  <a16:creationId xmlns:a16="http://schemas.microsoft.com/office/drawing/2014/main" id="{3F9AFE02-ED7D-AD23-A131-414A6376AB1C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8" name="Google Shape;203;g27775f8ff9f_0_101">
              <a:extLst>
                <a:ext uri="{FF2B5EF4-FFF2-40B4-BE49-F238E27FC236}">
                  <a16:creationId xmlns:a16="http://schemas.microsoft.com/office/drawing/2014/main" id="{BE84C241-3A5A-5035-0A5F-3406CA6D9E7D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8374" y="684560"/>
            <a:ext cx="8914283" cy="1061509"/>
          </a:xfrm>
          <a:prstGeom prst="rect">
            <a:avLst/>
          </a:prstGeom>
        </p:spPr>
        <p:txBody>
          <a:bodyPr spcFirstLastPara="1" vert="horz" wrap="square" lIns="0" tIns="20003" rIns="0" bIns="0" rtlCol="0" anchor="ctr" anchorCtr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6600" dirty="0">
                <a:solidFill>
                  <a:srgbClr val="000000"/>
                </a:solidFill>
                <a:latin typeface="+mn-lt"/>
              </a:rPr>
              <a:t>WEB</a:t>
            </a:r>
            <a:r>
              <a:rPr sz="6600" spc="-30" dirty="0">
                <a:solidFill>
                  <a:srgbClr val="000000"/>
                </a:solidFill>
                <a:latin typeface="+mn-lt"/>
              </a:rPr>
              <a:t> </a:t>
            </a:r>
            <a:r>
              <a:rPr sz="6600" spc="-53" dirty="0">
                <a:solidFill>
                  <a:srgbClr val="000000"/>
                </a:solidFill>
                <a:latin typeface="+mn-lt"/>
              </a:rPr>
              <a:t>APALEADOR</a:t>
            </a:r>
            <a:endParaRPr sz="6600" dirty="0">
              <a:latin typeface="+mn-l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4215" y="3312222"/>
            <a:ext cx="7055865" cy="4876738"/>
          </a:xfrm>
          <a:prstGeom prst="rect">
            <a:avLst/>
          </a:prstGeom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FCB35B42-C483-170A-A1D7-A4FD8EBEA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5797" y="3669918"/>
            <a:ext cx="8914283" cy="263879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algn="just">
              <a:lnSpc>
                <a:spcPct val="80000"/>
              </a:lnSpc>
              <a:spcBef>
                <a:spcPts val="745"/>
              </a:spcBef>
            </a:pPr>
            <a:r>
              <a:rPr lang="es-ES" dirty="0">
                <a:latin typeface="+mn-lt"/>
              </a:rPr>
              <a:t>Web creada por los </a:t>
            </a:r>
            <a:r>
              <a:rPr dirty="0" err="1">
                <a:latin typeface="+mn-lt"/>
              </a:rPr>
              <a:t>estudiantes</a:t>
            </a:r>
            <a:r>
              <a:rPr spc="495" dirty="0">
                <a:latin typeface="+mn-lt"/>
              </a:rPr>
              <a:t>   </a:t>
            </a:r>
            <a:r>
              <a:rPr dirty="0">
                <a:latin typeface="+mn-lt"/>
              </a:rPr>
              <a:t>para</a:t>
            </a:r>
            <a:r>
              <a:rPr spc="500" dirty="0">
                <a:latin typeface="+mn-lt"/>
              </a:rPr>
              <a:t>   </a:t>
            </a:r>
            <a:r>
              <a:rPr spc="-20" dirty="0">
                <a:latin typeface="+mn-lt"/>
              </a:rPr>
              <a:t>realizar </a:t>
            </a:r>
            <a:r>
              <a:rPr dirty="0">
                <a:latin typeface="+mn-lt"/>
              </a:rPr>
              <a:t>'ciberbullying'</a:t>
            </a:r>
            <a:r>
              <a:rPr spc="695" dirty="0">
                <a:latin typeface="+mn-lt"/>
              </a:rPr>
              <a:t>   </a:t>
            </a:r>
            <a:r>
              <a:rPr dirty="0">
                <a:latin typeface="+mn-lt"/>
              </a:rPr>
              <a:t>sobre</a:t>
            </a:r>
            <a:r>
              <a:rPr spc="695" dirty="0">
                <a:latin typeface="+mn-lt"/>
              </a:rPr>
              <a:t>   </a:t>
            </a:r>
            <a:r>
              <a:rPr spc="-25" dirty="0">
                <a:latin typeface="+mn-lt"/>
              </a:rPr>
              <a:t>los </a:t>
            </a:r>
            <a:r>
              <a:rPr dirty="0">
                <a:latin typeface="+mn-lt"/>
              </a:rPr>
              <a:t>compañeros,</a:t>
            </a:r>
            <a:r>
              <a:rPr spc="-65" dirty="0">
                <a:latin typeface="+mn-lt"/>
              </a:rPr>
              <a:t> </a:t>
            </a:r>
            <a:r>
              <a:rPr dirty="0">
                <a:latin typeface="+mn-lt"/>
              </a:rPr>
              <a:t>metiéndose</a:t>
            </a:r>
            <a:r>
              <a:rPr spc="-50" dirty="0">
                <a:latin typeface="+mn-lt"/>
              </a:rPr>
              <a:t> </a:t>
            </a:r>
            <a:r>
              <a:rPr spc="-25" dirty="0">
                <a:latin typeface="+mn-lt"/>
              </a:rPr>
              <a:t>con </a:t>
            </a:r>
            <a:r>
              <a:rPr dirty="0">
                <a:latin typeface="+mn-lt"/>
              </a:rPr>
              <a:t>él/ella</a:t>
            </a:r>
            <a:r>
              <a:rPr spc="670" dirty="0">
                <a:latin typeface="+mn-lt"/>
              </a:rPr>
              <a:t> </a:t>
            </a:r>
            <a:r>
              <a:rPr dirty="0">
                <a:latin typeface="+mn-lt"/>
              </a:rPr>
              <a:t>de</a:t>
            </a:r>
            <a:r>
              <a:rPr spc="655" dirty="0">
                <a:latin typeface="+mn-lt"/>
              </a:rPr>
              <a:t> </a:t>
            </a:r>
            <a:r>
              <a:rPr dirty="0">
                <a:latin typeface="+mn-lt"/>
              </a:rPr>
              <a:t>manera</a:t>
            </a:r>
            <a:r>
              <a:rPr spc="675" dirty="0">
                <a:latin typeface="+mn-lt"/>
              </a:rPr>
              <a:t> </a:t>
            </a:r>
            <a:r>
              <a:rPr dirty="0">
                <a:latin typeface="+mn-lt"/>
              </a:rPr>
              <a:t>pública</a:t>
            </a:r>
            <a:r>
              <a:rPr spc="685" dirty="0">
                <a:latin typeface="+mn-lt"/>
              </a:rPr>
              <a:t> </a:t>
            </a:r>
            <a:r>
              <a:rPr spc="-50" dirty="0">
                <a:latin typeface="+mn-lt"/>
              </a:rPr>
              <a:t>y </a:t>
            </a:r>
            <a:r>
              <a:rPr spc="-10" dirty="0">
                <a:latin typeface="+mn-lt"/>
              </a:rPr>
              <a:t>ridiculizándolo/la.</a:t>
            </a:r>
          </a:p>
          <a:p>
            <a:pPr marL="355600" marR="5715" indent="-342900" algn="just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dirty="0">
                <a:latin typeface="+mn-lt"/>
              </a:rPr>
              <a:t>De</a:t>
            </a:r>
            <a:r>
              <a:rPr spc="145" dirty="0">
                <a:latin typeface="+mn-lt"/>
              </a:rPr>
              <a:t> </a:t>
            </a:r>
            <a:r>
              <a:rPr dirty="0">
                <a:latin typeface="+mn-lt"/>
              </a:rPr>
              <a:t>esta</a:t>
            </a:r>
            <a:r>
              <a:rPr spc="150" dirty="0">
                <a:latin typeface="+mn-lt"/>
              </a:rPr>
              <a:t> </a:t>
            </a:r>
            <a:r>
              <a:rPr dirty="0">
                <a:latin typeface="+mn-lt"/>
              </a:rPr>
              <a:t>forma</a:t>
            </a:r>
            <a:r>
              <a:rPr spc="155" dirty="0">
                <a:latin typeface="+mn-lt"/>
              </a:rPr>
              <a:t> </a:t>
            </a:r>
            <a:r>
              <a:rPr dirty="0">
                <a:latin typeface="+mn-lt"/>
              </a:rPr>
              <a:t>se</a:t>
            </a:r>
            <a:r>
              <a:rPr spc="150" dirty="0">
                <a:latin typeface="+mn-lt"/>
              </a:rPr>
              <a:t> </a:t>
            </a:r>
            <a:r>
              <a:rPr dirty="0">
                <a:latin typeface="+mn-lt"/>
              </a:rPr>
              <a:t>anima</a:t>
            </a:r>
            <a:r>
              <a:rPr spc="155" dirty="0">
                <a:latin typeface="+mn-lt"/>
              </a:rPr>
              <a:t> </a:t>
            </a:r>
            <a:r>
              <a:rPr dirty="0">
                <a:latin typeface="+mn-lt"/>
              </a:rPr>
              <a:t>a</a:t>
            </a:r>
            <a:r>
              <a:rPr spc="150" dirty="0">
                <a:latin typeface="+mn-lt"/>
              </a:rPr>
              <a:t> </a:t>
            </a:r>
            <a:r>
              <a:rPr spc="-25" dirty="0">
                <a:latin typeface="+mn-lt"/>
              </a:rPr>
              <a:t>los </a:t>
            </a:r>
            <a:r>
              <a:rPr dirty="0">
                <a:latin typeface="+mn-lt"/>
              </a:rPr>
              <a:t>testigos</a:t>
            </a:r>
            <a:r>
              <a:rPr spc="240" dirty="0">
                <a:latin typeface="+mn-lt"/>
              </a:rPr>
              <a:t> </a:t>
            </a:r>
            <a:r>
              <a:rPr dirty="0">
                <a:latin typeface="+mn-lt"/>
              </a:rPr>
              <a:t>a</a:t>
            </a:r>
            <a:r>
              <a:rPr spc="235" dirty="0">
                <a:latin typeface="+mn-lt"/>
              </a:rPr>
              <a:t> </a:t>
            </a:r>
            <a:r>
              <a:rPr dirty="0">
                <a:latin typeface="+mn-lt"/>
              </a:rPr>
              <a:t>que</a:t>
            </a:r>
            <a:r>
              <a:rPr spc="240" dirty="0">
                <a:latin typeface="+mn-lt"/>
              </a:rPr>
              <a:t> </a:t>
            </a:r>
            <a:r>
              <a:rPr dirty="0">
                <a:latin typeface="+mn-lt"/>
              </a:rPr>
              <a:t>hostiguen</a:t>
            </a:r>
            <a:r>
              <a:rPr spc="245" dirty="0">
                <a:latin typeface="+mn-lt"/>
              </a:rPr>
              <a:t> </a:t>
            </a:r>
            <a:r>
              <a:rPr dirty="0">
                <a:latin typeface="+mn-lt"/>
              </a:rPr>
              <a:t>a</a:t>
            </a:r>
            <a:r>
              <a:rPr spc="245" dirty="0">
                <a:latin typeface="+mn-lt"/>
              </a:rPr>
              <a:t> </a:t>
            </a:r>
            <a:r>
              <a:rPr spc="-25" dirty="0">
                <a:latin typeface="+mn-lt"/>
              </a:rPr>
              <a:t>la </a:t>
            </a:r>
            <a:r>
              <a:rPr spc="-10" dirty="0" err="1">
                <a:latin typeface="+mn-lt"/>
              </a:rPr>
              <a:t>víctima</a:t>
            </a:r>
            <a:r>
              <a:rPr lang="es-ES" spc="-10" dirty="0">
                <a:latin typeface="+mn-lt"/>
              </a:rPr>
              <a:t>.</a:t>
            </a:r>
            <a:endParaRPr spc="-10" dirty="0">
              <a:latin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04BB1A6E-D94A-9171-D371-5A83F58EE6AE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10" name="Google Shape;200;g27775f8ff9f_0_101">
              <a:extLst>
                <a:ext uri="{FF2B5EF4-FFF2-40B4-BE49-F238E27FC236}">
                  <a16:creationId xmlns:a16="http://schemas.microsoft.com/office/drawing/2014/main" id="{B027BE04-C142-912D-3035-1C6DA738ED02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1" name="Google Shape;201;g27775f8ff9f_0_101">
              <a:extLst>
                <a:ext uri="{FF2B5EF4-FFF2-40B4-BE49-F238E27FC236}">
                  <a16:creationId xmlns:a16="http://schemas.microsoft.com/office/drawing/2014/main" id="{F8431788-D748-F4B3-AE5A-06B053A5971F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12" name="Google Shape;202;g27775f8ff9f_0_101">
              <a:extLst>
                <a:ext uri="{FF2B5EF4-FFF2-40B4-BE49-F238E27FC236}">
                  <a16:creationId xmlns:a16="http://schemas.microsoft.com/office/drawing/2014/main" id="{5175D1F0-A66C-861C-BE15-94EB8CB60657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3" name="Google Shape;203;g27775f8ff9f_0_101">
              <a:extLst>
                <a:ext uri="{FF2B5EF4-FFF2-40B4-BE49-F238E27FC236}">
                  <a16:creationId xmlns:a16="http://schemas.microsoft.com/office/drawing/2014/main" id="{B797EA78-7315-6075-F5AD-4B32AD0BB9DA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01920" y="684560"/>
            <a:ext cx="6006147" cy="1061509"/>
          </a:xfrm>
          <a:prstGeom prst="rect">
            <a:avLst/>
          </a:prstGeom>
        </p:spPr>
        <p:txBody>
          <a:bodyPr spcFirstLastPara="1" vert="horz" wrap="square" lIns="0" tIns="20003" rIns="0" bIns="0" rtlCol="0" anchor="ctr" anchorCtr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6600" spc="-15" dirty="0">
                <a:solidFill>
                  <a:srgbClr val="000000"/>
                </a:solidFill>
                <a:latin typeface="+mn-lt"/>
              </a:rPr>
              <a:t>GROOMING</a:t>
            </a:r>
            <a:endParaRPr sz="66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0882" y="2430629"/>
            <a:ext cx="6731318" cy="6407139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533400" marR="7620" indent="-515303" algn="just">
              <a:lnSpc>
                <a:spcPct val="80000"/>
              </a:lnSpc>
              <a:spcBef>
                <a:spcPts val="930"/>
              </a:spcBef>
              <a:buFont typeface="Arial"/>
              <a:buChar char="•"/>
              <a:tabLst>
                <a:tab pos="534353" algn="l"/>
              </a:tabLst>
            </a:pPr>
            <a:r>
              <a:rPr sz="3300" dirty="0">
                <a:latin typeface="+mn-lt"/>
                <a:cs typeface="Calibri"/>
              </a:rPr>
              <a:t>Es</a:t>
            </a:r>
            <a:r>
              <a:rPr sz="3300" spc="6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cualquier</a:t>
            </a:r>
            <a:r>
              <a:rPr sz="3300" spc="6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acción</a:t>
            </a:r>
            <a:r>
              <a:rPr sz="3300" spc="6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que</a:t>
            </a:r>
            <a:r>
              <a:rPr sz="3300" spc="63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tenga</a:t>
            </a:r>
            <a:r>
              <a:rPr sz="3300" spc="645" dirty="0">
                <a:latin typeface="+mn-lt"/>
                <a:cs typeface="Calibri"/>
              </a:rPr>
              <a:t> </a:t>
            </a:r>
            <a:r>
              <a:rPr sz="3300" spc="-38" dirty="0">
                <a:latin typeface="+mn-lt"/>
                <a:cs typeface="Calibri"/>
              </a:rPr>
              <a:t>por </a:t>
            </a:r>
            <a:r>
              <a:rPr sz="3300" dirty="0">
                <a:latin typeface="+mn-lt"/>
                <a:cs typeface="Calibri"/>
              </a:rPr>
              <a:t>objetivo</a:t>
            </a:r>
            <a:r>
              <a:rPr sz="3300" spc="150" dirty="0">
                <a:latin typeface="+mn-lt"/>
                <a:cs typeface="Calibri"/>
              </a:rPr>
              <a:t>  </a:t>
            </a:r>
            <a:r>
              <a:rPr sz="3300" dirty="0">
                <a:latin typeface="+mn-lt"/>
                <a:cs typeface="Calibri"/>
              </a:rPr>
              <a:t>minar</a:t>
            </a:r>
            <a:r>
              <a:rPr sz="3300" spc="158" dirty="0">
                <a:latin typeface="+mn-lt"/>
                <a:cs typeface="Calibri"/>
              </a:rPr>
              <a:t>  </a:t>
            </a:r>
            <a:r>
              <a:rPr sz="3300" dirty="0">
                <a:latin typeface="+mn-lt"/>
                <a:cs typeface="Calibri"/>
              </a:rPr>
              <a:t>y</a:t>
            </a:r>
            <a:r>
              <a:rPr sz="3300" spc="150" dirty="0">
                <a:latin typeface="+mn-lt"/>
                <a:cs typeface="Calibri"/>
              </a:rPr>
              <a:t>  </a:t>
            </a:r>
            <a:r>
              <a:rPr sz="3300" dirty="0">
                <a:latin typeface="+mn-lt"/>
                <a:cs typeface="Calibri"/>
              </a:rPr>
              <a:t>afectar</a:t>
            </a:r>
            <a:r>
              <a:rPr sz="3300" spc="150" dirty="0">
                <a:latin typeface="+mn-lt"/>
                <a:cs typeface="Calibri"/>
              </a:rPr>
              <a:t>  </a:t>
            </a:r>
            <a:r>
              <a:rPr sz="3300" dirty="0">
                <a:latin typeface="+mn-lt"/>
                <a:cs typeface="Calibri"/>
              </a:rPr>
              <a:t>moral</a:t>
            </a:r>
            <a:r>
              <a:rPr sz="3300" spc="158" dirty="0">
                <a:latin typeface="+mn-lt"/>
                <a:cs typeface="Calibri"/>
              </a:rPr>
              <a:t>  </a:t>
            </a:r>
            <a:r>
              <a:rPr sz="3300" spc="-75" dirty="0">
                <a:latin typeface="+mn-lt"/>
                <a:cs typeface="Calibri"/>
              </a:rPr>
              <a:t>y </a:t>
            </a:r>
            <a:r>
              <a:rPr sz="3300" dirty="0">
                <a:latin typeface="+mn-lt"/>
                <a:cs typeface="Calibri"/>
              </a:rPr>
              <a:t>psicológicamente</a:t>
            </a:r>
            <a:r>
              <a:rPr sz="3300" spc="353" dirty="0">
                <a:latin typeface="+mn-lt"/>
                <a:cs typeface="Calibri"/>
              </a:rPr>
              <a:t>  </a:t>
            </a:r>
            <a:r>
              <a:rPr sz="3300" dirty="0">
                <a:latin typeface="+mn-lt"/>
                <a:cs typeface="Calibri"/>
              </a:rPr>
              <a:t>a</a:t>
            </a:r>
            <a:r>
              <a:rPr sz="3300" spc="344" dirty="0">
                <a:latin typeface="+mn-lt"/>
                <a:cs typeface="Calibri"/>
              </a:rPr>
              <a:t>  </a:t>
            </a:r>
            <a:r>
              <a:rPr sz="3300" dirty="0">
                <a:latin typeface="+mn-lt"/>
                <a:cs typeface="Calibri"/>
              </a:rPr>
              <a:t>una</a:t>
            </a:r>
            <a:r>
              <a:rPr sz="3300" spc="344" dirty="0">
                <a:latin typeface="+mn-lt"/>
                <a:cs typeface="Calibri"/>
              </a:rPr>
              <a:t>  </a:t>
            </a:r>
            <a:r>
              <a:rPr sz="3300" spc="-15" dirty="0">
                <a:latin typeface="+mn-lt"/>
                <a:cs typeface="Calibri"/>
              </a:rPr>
              <a:t>persona, </a:t>
            </a:r>
            <a:r>
              <a:rPr sz="3300" dirty="0">
                <a:latin typeface="+mn-lt"/>
                <a:cs typeface="Calibri"/>
              </a:rPr>
              <a:t>con</a:t>
            </a:r>
            <a:r>
              <a:rPr sz="3300" spc="23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el</a:t>
            </a:r>
            <a:r>
              <a:rPr sz="3300" spc="217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fin</a:t>
            </a:r>
            <a:r>
              <a:rPr sz="3300" spc="217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de</a:t>
            </a:r>
            <a:r>
              <a:rPr sz="3300" spc="23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conseguir</a:t>
            </a:r>
            <a:r>
              <a:rPr sz="3300" spc="23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su</a:t>
            </a:r>
            <a:r>
              <a:rPr sz="3300" spc="23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control</a:t>
            </a:r>
            <a:r>
              <a:rPr sz="3300" spc="225" dirty="0">
                <a:latin typeface="+mn-lt"/>
                <a:cs typeface="Calibri"/>
              </a:rPr>
              <a:t> </a:t>
            </a:r>
            <a:r>
              <a:rPr sz="3300" spc="-75" dirty="0">
                <a:latin typeface="+mn-lt"/>
                <a:cs typeface="Calibri"/>
              </a:rPr>
              <a:t>a </a:t>
            </a:r>
            <a:r>
              <a:rPr sz="3300" dirty="0">
                <a:latin typeface="+mn-lt"/>
                <a:cs typeface="Calibri"/>
              </a:rPr>
              <a:t>nivel</a:t>
            </a:r>
            <a:r>
              <a:rPr sz="3300" spc="-127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emocional.</a:t>
            </a:r>
            <a:endParaRPr sz="3300" dirty="0">
              <a:latin typeface="+mn-lt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900" dirty="0">
              <a:latin typeface="+mn-lt"/>
              <a:cs typeface="Calibri"/>
            </a:endParaRPr>
          </a:p>
          <a:p>
            <a:pPr marL="533400" marR="8573" indent="-515303" algn="just">
              <a:lnSpc>
                <a:spcPct val="80000"/>
              </a:lnSpc>
              <a:buFont typeface="Arial"/>
              <a:buChar char="•"/>
              <a:tabLst>
                <a:tab pos="534353" algn="l"/>
              </a:tabLst>
            </a:pPr>
            <a:r>
              <a:rPr sz="3300" dirty="0">
                <a:latin typeface="+mn-lt"/>
                <a:cs typeface="Calibri"/>
              </a:rPr>
              <a:t>Si</a:t>
            </a:r>
            <a:r>
              <a:rPr sz="3300" spc="413" dirty="0">
                <a:latin typeface="+mn-lt"/>
                <a:cs typeface="Calibri"/>
              </a:rPr>
              <a:t>   </a:t>
            </a:r>
            <a:r>
              <a:rPr sz="3300" dirty="0">
                <a:latin typeface="+mn-lt"/>
                <a:cs typeface="Calibri"/>
              </a:rPr>
              <a:t>bien</a:t>
            </a:r>
            <a:r>
              <a:rPr sz="3300" spc="420" dirty="0">
                <a:latin typeface="+mn-lt"/>
                <a:cs typeface="Calibri"/>
              </a:rPr>
              <a:t>   </a:t>
            </a:r>
            <a:r>
              <a:rPr sz="3300" dirty="0">
                <a:latin typeface="+mn-lt"/>
                <a:cs typeface="Calibri"/>
              </a:rPr>
              <a:t>esta</a:t>
            </a:r>
            <a:r>
              <a:rPr sz="3300" spc="420" dirty="0">
                <a:latin typeface="+mn-lt"/>
                <a:cs typeface="Calibri"/>
              </a:rPr>
              <a:t>   </a:t>
            </a:r>
            <a:r>
              <a:rPr sz="3300" dirty="0">
                <a:latin typeface="+mn-lt"/>
                <a:cs typeface="Calibri"/>
              </a:rPr>
              <a:t>actividad</a:t>
            </a:r>
            <a:r>
              <a:rPr sz="3300" spc="413" dirty="0">
                <a:latin typeface="+mn-lt"/>
                <a:cs typeface="Calibri"/>
              </a:rPr>
              <a:t>   </a:t>
            </a:r>
            <a:r>
              <a:rPr sz="3300" spc="-30" dirty="0">
                <a:latin typeface="+mn-lt"/>
                <a:cs typeface="Calibri"/>
              </a:rPr>
              <a:t>puede </a:t>
            </a:r>
            <a:r>
              <a:rPr sz="3300" spc="-15" dirty="0">
                <a:latin typeface="+mn-lt"/>
                <a:cs typeface="Calibri"/>
              </a:rPr>
              <a:t>producirse</a:t>
            </a:r>
            <a:r>
              <a:rPr sz="3300" spc="-9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en</a:t>
            </a:r>
            <a:r>
              <a:rPr sz="3300" spc="-8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cualquier</a:t>
            </a:r>
            <a:r>
              <a:rPr sz="3300" spc="-98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instancia,</a:t>
            </a:r>
            <a:r>
              <a:rPr sz="3300" spc="-98" dirty="0">
                <a:latin typeface="+mn-lt"/>
                <a:cs typeface="Calibri"/>
              </a:rPr>
              <a:t> </a:t>
            </a:r>
            <a:r>
              <a:rPr sz="3300" spc="-38" dirty="0">
                <a:latin typeface="+mn-lt"/>
                <a:cs typeface="Calibri"/>
              </a:rPr>
              <a:t>es </a:t>
            </a:r>
            <a:r>
              <a:rPr sz="3300" dirty="0">
                <a:latin typeface="+mn-lt"/>
                <a:cs typeface="Calibri"/>
              </a:rPr>
              <a:t>particularmente</a:t>
            </a:r>
            <a:r>
              <a:rPr sz="3300" spc="43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grave</a:t>
            </a:r>
            <a:r>
              <a:rPr sz="3300" spc="42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en</a:t>
            </a:r>
            <a:r>
              <a:rPr sz="3300" spc="41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los</a:t>
            </a:r>
            <a:r>
              <a:rPr sz="3300" spc="420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casos </a:t>
            </a:r>
            <a:r>
              <a:rPr sz="3300" dirty="0">
                <a:latin typeface="+mn-lt"/>
                <a:cs typeface="Calibri"/>
              </a:rPr>
              <a:t>en</a:t>
            </a:r>
            <a:r>
              <a:rPr sz="3300" spc="-2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los</a:t>
            </a:r>
            <a:r>
              <a:rPr sz="3300" spc="-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que</a:t>
            </a:r>
            <a:r>
              <a:rPr sz="3300" spc="-1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una</a:t>
            </a:r>
            <a:r>
              <a:rPr sz="3300" spc="-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persona</a:t>
            </a:r>
            <a:r>
              <a:rPr sz="3300" spc="-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realiza</a:t>
            </a:r>
            <a:r>
              <a:rPr sz="3300" spc="-15" dirty="0">
                <a:latin typeface="+mn-lt"/>
                <a:cs typeface="Calibri"/>
              </a:rPr>
              <a:t> estas </a:t>
            </a:r>
            <a:r>
              <a:rPr sz="3300" dirty="0">
                <a:latin typeface="+mn-lt"/>
                <a:cs typeface="Calibri"/>
              </a:rPr>
              <a:t>prácticas</a:t>
            </a:r>
            <a:r>
              <a:rPr sz="3300" spc="6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contra</a:t>
            </a:r>
            <a:r>
              <a:rPr sz="3300" spc="6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un</a:t>
            </a:r>
            <a:r>
              <a:rPr sz="3300" spc="53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niño</a:t>
            </a:r>
            <a:r>
              <a:rPr sz="3300" spc="6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o</a:t>
            </a:r>
            <a:r>
              <a:rPr sz="3300" spc="68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niña,</a:t>
            </a:r>
            <a:r>
              <a:rPr sz="3300" spc="68" dirty="0">
                <a:latin typeface="+mn-lt"/>
                <a:cs typeface="Calibri"/>
              </a:rPr>
              <a:t> </a:t>
            </a:r>
            <a:r>
              <a:rPr sz="3300" spc="-38" dirty="0">
                <a:latin typeface="+mn-lt"/>
                <a:cs typeface="Calibri"/>
              </a:rPr>
              <a:t>con </a:t>
            </a:r>
            <a:r>
              <a:rPr sz="3300" dirty="0">
                <a:latin typeface="+mn-lt"/>
                <a:cs typeface="Calibri"/>
              </a:rPr>
              <a:t>el</a:t>
            </a:r>
            <a:r>
              <a:rPr sz="3300" spc="1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objetivo</a:t>
            </a:r>
            <a:r>
              <a:rPr sz="3300" spc="3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de</a:t>
            </a:r>
            <a:r>
              <a:rPr sz="3300" spc="3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obtener</a:t>
            </a:r>
            <a:r>
              <a:rPr sz="3300" spc="30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algún</a:t>
            </a:r>
            <a:r>
              <a:rPr sz="3300" spc="15" dirty="0">
                <a:latin typeface="+mn-lt"/>
                <a:cs typeface="Calibri"/>
              </a:rPr>
              <a:t> </a:t>
            </a:r>
            <a:r>
              <a:rPr sz="3300" dirty="0">
                <a:latin typeface="+mn-lt"/>
                <a:cs typeface="Calibri"/>
              </a:rPr>
              <a:t>tipo</a:t>
            </a:r>
            <a:r>
              <a:rPr sz="3300" spc="38" dirty="0">
                <a:latin typeface="+mn-lt"/>
                <a:cs typeface="Calibri"/>
              </a:rPr>
              <a:t> </a:t>
            </a:r>
            <a:r>
              <a:rPr sz="3300" spc="-38" dirty="0">
                <a:latin typeface="+mn-lt"/>
                <a:cs typeface="Calibri"/>
              </a:rPr>
              <a:t>de </a:t>
            </a:r>
            <a:r>
              <a:rPr sz="3300" spc="-15" dirty="0">
                <a:latin typeface="+mn-lt"/>
                <a:cs typeface="Calibri"/>
              </a:rPr>
              <a:t>contacto</a:t>
            </a:r>
            <a:r>
              <a:rPr sz="3300" spc="-135" dirty="0">
                <a:latin typeface="+mn-lt"/>
                <a:cs typeface="Calibri"/>
              </a:rPr>
              <a:t> </a:t>
            </a:r>
            <a:r>
              <a:rPr sz="3300" spc="-15" dirty="0">
                <a:latin typeface="+mn-lt"/>
                <a:cs typeface="Calibri"/>
              </a:rPr>
              <a:t>sexual.</a:t>
            </a:r>
            <a:endParaRPr sz="3300" dirty="0">
              <a:latin typeface="+mn-lt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87600" y="2943162"/>
            <a:ext cx="7335418" cy="526611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5F55FB02-5DD1-809D-5A7B-2DD17B5D365A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18" name="Google Shape;200;g27775f8ff9f_0_101">
              <a:extLst>
                <a:ext uri="{FF2B5EF4-FFF2-40B4-BE49-F238E27FC236}">
                  <a16:creationId xmlns:a16="http://schemas.microsoft.com/office/drawing/2014/main" id="{3E134AAD-4845-9D10-138C-37A905C44A67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19" name="Google Shape;201;g27775f8ff9f_0_101">
              <a:extLst>
                <a:ext uri="{FF2B5EF4-FFF2-40B4-BE49-F238E27FC236}">
                  <a16:creationId xmlns:a16="http://schemas.microsoft.com/office/drawing/2014/main" id="{EC0A2B64-A945-2FF3-8C87-71B799ED521D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20" name="Google Shape;202;g27775f8ff9f_0_101">
              <a:extLst>
                <a:ext uri="{FF2B5EF4-FFF2-40B4-BE49-F238E27FC236}">
                  <a16:creationId xmlns:a16="http://schemas.microsoft.com/office/drawing/2014/main" id="{58922382-B5FA-383E-2E85-1D9C6010B472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21" name="Google Shape;203;g27775f8ff9f_0_101">
              <a:extLst>
                <a:ext uri="{FF2B5EF4-FFF2-40B4-BE49-F238E27FC236}">
                  <a16:creationId xmlns:a16="http://schemas.microsoft.com/office/drawing/2014/main" id="{615699E5-7E02-9B68-DF2A-AF53DD89CC26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63131" y="684560"/>
            <a:ext cx="3575303" cy="1061509"/>
          </a:xfrm>
          <a:prstGeom prst="rect">
            <a:avLst/>
          </a:prstGeom>
        </p:spPr>
        <p:txBody>
          <a:bodyPr spcFirstLastPara="1" vert="horz" wrap="square" lIns="0" tIns="20003" rIns="0" bIns="0" rtlCol="0" anchor="ctr" anchorCtr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6600" spc="-15" dirty="0">
                <a:solidFill>
                  <a:srgbClr val="000000"/>
                </a:solidFill>
                <a:latin typeface="+mn-lt"/>
              </a:rPr>
              <a:t>FLAME</a:t>
            </a:r>
            <a:endParaRPr sz="66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90114" y="2127885"/>
            <a:ext cx="6245543" cy="1216999"/>
          </a:xfrm>
          <a:prstGeom prst="rect">
            <a:avLst/>
          </a:prstGeom>
        </p:spPr>
        <p:txBody>
          <a:bodyPr vert="horz" wrap="square" lIns="0" tIns="87629" rIns="0" bIns="0" rtlCol="0">
            <a:spAutoFit/>
          </a:bodyPr>
          <a:lstStyle/>
          <a:p>
            <a:pPr marL="533400" marR="7620" indent="-514350">
              <a:lnSpc>
                <a:spcPts val="4380"/>
              </a:lnSpc>
              <a:spcBef>
                <a:spcPts val="689"/>
              </a:spcBef>
              <a:buFont typeface="Arial"/>
              <a:buChar char="•"/>
              <a:tabLst>
                <a:tab pos="532448" algn="l"/>
                <a:tab pos="533400" algn="l"/>
                <a:tab pos="3386138" algn="l"/>
                <a:tab pos="5686425" algn="l"/>
              </a:tabLst>
            </a:pPr>
            <a:r>
              <a:rPr sz="4050" spc="-15" dirty="0">
                <a:latin typeface="Calibri"/>
                <a:cs typeface="Calibri"/>
              </a:rPr>
              <a:t>Provocación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15" dirty="0">
                <a:latin typeface="Calibri"/>
                <a:cs typeface="Calibri"/>
              </a:rPr>
              <a:t>mediante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38" dirty="0">
                <a:latin typeface="Calibri"/>
                <a:cs typeface="Calibri"/>
              </a:rPr>
              <a:t>un </a:t>
            </a:r>
            <a:r>
              <a:rPr sz="4050" spc="-15" dirty="0">
                <a:latin typeface="Calibri"/>
                <a:cs typeface="Calibri"/>
              </a:rPr>
              <a:t>mensaje</a:t>
            </a:r>
            <a:endParaRPr sz="40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63131" y="2683498"/>
            <a:ext cx="2373630" cy="64248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4050" spc="-15" dirty="0">
                <a:latin typeface="Calibri"/>
                <a:cs typeface="Calibri"/>
              </a:rPr>
              <a:t>incendiario</a:t>
            </a:r>
            <a:endParaRPr sz="40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4464" y="3239452"/>
            <a:ext cx="5732144" cy="1216999"/>
          </a:xfrm>
          <a:prstGeom prst="rect">
            <a:avLst/>
          </a:prstGeom>
        </p:spPr>
        <p:txBody>
          <a:bodyPr vert="horz" wrap="square" lIns="0" tIns="87629" rIns="0" bIns="0" rtlCol="0">
            <a:spAutoFit/>
          </a:bodyPr>
          <a:lstStyle/>
          <a:p>
            <a:pPr marL="19050" marR="7620">
              <a:lnSpc>
                <a:spcPts val="4380"/>
              </a:lnSpc>
              <a:spcBef>
                <a:spcPts val="689"/>
              </a:spcBef>
              <a:tabLst>
                <a:tab pos="1854518" algn="l"/>
                <a:tab pos="3191828" algn="l"/>
                <a:tab pos="5253990" algn="l"/>
              </a:tabLst>
            </a:pPr>
            <a:r>
              <a:rPr sz="4050" dirty="0">
                <a:latin typeface="Calibri"/>
                <a:cs typeface="Calibri"/>
              </a:rPr>
              <a:t>enviado</a:t>
            </a:r>
            <a:r>
              <a:rPr sz="4050" spc="420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a</a:t>
            </a:r>
            <a:r>
              <a:rPr sz="4050" spc="398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un</a:t>
            </a:r>
            <a:r>
              <a:rPr sz="4050" spc="405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foro,</a:t>
            </a:r>
            <a:r>
              <a:rPr sz="4050" spc="420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lista</a:t>
            </a:r>
            <a:r>
              <a:rPr sz="4050" spc="413" dirty="0">
                <a:latin typeface="Calibri"/>
                <a:cs typeface="Calibri"/>
              </a:rPr>
              <a:t> </a:t>
            </a:r>
            <a:r>
              <a:rPr sz="4050" spc="-38" dirty="0">
                <a:latin typeface="Calibri"/>
                <a:cs typeface="Calibri"/>
              </a:rPr>
              <a:t>de </a:t>
            </a:r>
            <a:r>
              <a:rPr sz="4050" spc="-15" dirty="0">
                <a:latin typeface="Calibri"/>
                <a:cs typeface="Calibri"/>
              </a:rPr>
              <a:t>correo,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30" dirty="0">
                <a:latin typeface="Calibri"/>
                <a:cs typeface="Calibri"/>
              </a:rPr>
              <a:t>cuyo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15" dirty="0">
                <a:latin typeface="Calibri"/>
                <a:cs typeface="Calibri"/>
              </a:rPr>
              <a:t>objetivo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38" dirty="0">
                <a:latin typeface="Calibri"/>
                <a:cs typeface="Calibri"/>
              </a:rPr>
              <a:t>es</a:t>
            </a:r>
            <a:endParaRPr sz="40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75144" y="4349992"/>
            <a:ext cx="2261235" cy="64248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4050" spc="-15" dirty="0">
                <a:latin typeface="Calibri"/>
                <a:cs typeface="Calibri"/>
              </a:rPr>
              <a:t>reacciones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9657" y="4906327"/>
            <a:ext cx="563880" cy="64248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4050" spc="-38" dirty="0">
                <a:latin typeface="Calibri"/>
                <a:cs typeface="Calibri"/>
              </a:rPr>
              <a:t>de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04464" y="4349992"/>
            <a:ext cx="2888933" cy="1764522"/>
          </a:xfrm>
          <a:prstGeom prst="rect">
            <a:avLst/>
          </a:prstGeom>
        </p:spPr>
        <p:txBody>
          <a:bodyPr vert="horz" wrap="square" lIns="0" tIns="80963" rIns="0" bIns="0" rtlCol="0">
            <a:spAutoFit/>
          </a:bodyPr>
          <a:lstStyle/>
          <a:p>
            <a:pPr marL="19050" marR="7620">
              <a:lnSpc>
                <a:spcPct val="90000"/>
              </a:lnSpc>
              <a:spcBef>
                <a:spcPts val="638"/>
              </a:spcBef>
            </a:pPr>
            <a:r>
              <a:rPr sz="4050" spc="-15" dirty="0">
                <a:latin typeface="Calibri"/>
                <a:cs typeface="Calibri"/>
              </a:rPr>
              <a:t>provocar airadas participantes.</a:t>
            </a:r>
            <a:endParaRPr sz="40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4463" y="6017322"/>
            <a:ext cx="2364105" cy="1216999"/>
          </a:xfrm>
          <a:prstGeom prst="rect">
            <a:avLst/>
          </a:prstGeom>
        </p:spPr>
        <p:txBody>
          <a:bodyPr vert="horz" wrap="square" lIns="0" tIns="87629" rIns="0" bIns="0" rtlCol="0">
            <a:spAutoFit/>
          </a:bodyPr>
          <a:lstStyle/>
          <a:p>
            <a:pPr marL="19050" marR="7620">
              <a:lnSpc>
                <a:spcPts val="4380"/>
              </a:lnSpc>
              <a:spcBef>
                <a:spcPts val="689"/>
              </a:spcBef>
              <a:tabLst>
                <a:tab pos="2110740" algn="l"/>
              </a:tabLst>
            </a:pPr>
            <a:r>
              <a:rPr sz="4050" spc="-15" dirty="0">
                <a:latin typeface="Calibri"/>
                <a:cs typeface="Calibri"/>
              </a:rPr>
              <a:t>contener ofensas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75" dirty="0">
                <a:latin typeface="Calibri"/>
                <a:cs typeface="Calibri"/>
              </a:rPr>
              <a:t>y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35066" y="4906326"/>
            <a:ext cx="2902268" cy="2332689"/>
          </a:xfrm>
          <a:prstGeom prst="rect">
            <a:avLst/>
          </a:prstGeom>
        </p:spPr>
        <p:txBody>
          <a:bodyPr vert="horz" wrap="square" lIns="0" tIns="87629" rIns="0" bIns="0" rtlCol="0">
            <a:spAutoFit/>
          </a:bodyPr>
          <a:lstStyle/>
          <a:p>
            <a:pPr marL="1744980" marR="8573" indent="463868" algn="r">
              <a:lnSpc>
                <a:spcPts val="4380"/>
              </a:lnSpc>
              <a:spcBef>
                <a:spcPts val="689"/>
              </a:spcBef>
            </a:pPr>
            <a:r>
              <a:rPr sz="4050" spc="-38" dirty="0">
                <a:latin typeface="Calibri"/>
                <a:cs typeface="Calibri"/>
              </a:rPr>
              <a:t>sus </a:t>
            </a:r>
            <a:r>
              <a:rPr sz="4050" spc="-15" dirty="0">
                <a:latin typeface="Calibri"/>
                <a:cs typeface="Calibri"/>
              </a:rPr>
              <a:t>Suele</a:t>
            </a:r>
            <a:endParaRPr sz="4050" dirty="0">
              <a:latin typeface="Calibri"/>
              <a:cs typeface="Calibri"/>
            </a:endParaRPr>
          </a:p>
          <a:p>
            <a:pPr marR="7620" algn="r">
              <a:lnSpc>
                <a:spcPts val="4058"/>
              </a:lnSpc>
              <a:tabLst>
                <a:tab pos="2583180" algn="l"/>
              </a:tabLst>
            </a:pPr>
            <a:r>
              <a:rPr sz="4050" spc="-15" dirty="0">
                <a:latin typeface="Calibri"/>
                <a:cs typeface="Calibri"/>
              </a:rPr>
              <a:t>insultos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75" dirty="0">
                <a:latin typeface="Calibri"/>
                <a:cs typeface="Calibri"/>
              </a:rPr>
              <a:t>u</a:t>
            </a:r>
            <a:endParaRPr sz="4050" dirty="0">
              <a:latin typeface="Calibri"/>
              <a:cs typeface="Calibri"/>
            </a:endParaRPr>
          </a:p>
          <a:p>
            <a:pPr marR="7620" algn="r">
              <a:lnSpc>
                <a:spcPts val="4620"/>
              </a:lnSpc>
              <a:tabLst>
                <a:tab pos="1822133" algn="l"/>
              </a:tabLst>
            </a:pPr>
            <a:r>
              <a:rPr sz="4050" spc="-15" dirty="0">
                <a:latin typeface="Calibri"/>
                <a:cs typeface="Calibri"/>
              </a:rPr>
              <a:t>puede</a:t>
            </a:r>
            <a:r>
              <a:rPr sz="4050" dirty="0">
                <a:latin typeface="Calibri"/>
                <a:cs typeface="Calibri"/>
              </a:rPr>
              <a:t>	</a:t>
            </a:r>
            <a:r>
              <a:rPr sz="4050" spc="-30" dirty="0">
                <a:latin typeface="Calibri"/>
                <a:cs typeface="Calibri"/>
              </a:rPr>
              <a:t>estar</a:t>
            </a:r>
            <a:endParaRPr sz="40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04464" y="7128891"/>
            <a:ext cx="5731193" cy="1781256"/>
          </a:xfrm>
          <a:prstGeom prst="rect">
            <a:avLst/>
          </a:prstGeom>
        </p:spPr>
        <p:txBody>
          <a:bodyPr vert="horz" wrap="square" lIns="0" tIns="87629" rIns="0" bIns="0" rtlCol="0">
            <a:spAutoFit/>
          </a:bodyPr>
          <a:lstStyle/>
          <a:p>
            <a:pPr marL="19050" marR="7620" algn="just">
              <a:lnSpc>
                <a:spcPts val="4380"/>
              </a:lnSpc>
              <a:spcBef>
                <a:spcPts val="689"/>
              </a:spcBef>
            </a:pPr>
            <a:r>
              <a:rPr sz="4050" dirty="0">
                <a:latin typeface="Calibri"/>
                <a:cs typeface="Calibri"/>
              </a:rPr>
              <a:t>dirigido</a:t>
            </a:r>
            <a:r>
              <a:rPr sz="4050" spc="8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a</a:t>
            </a:r>
            <a:r>
              <a:rPr sz="4050" spc="-15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todos</a:t>
            </a:r>
            <a:r>
              <a:rPr sz="4050" spc="-30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en</a:t>
            </a:r>
            <a:r>
              <a:rPr sz="4050" spc="-15" dirty="0">
                <a:latin typeface="Calibri"/>
                <a:cs typeface="Calibri"/>
              </a:rPr>
              <a:t> general, </a:t>
            </a:r>
            <a:r>
              <a:rPr sz="4050" dirty="0">
                <a:latin typeface="Calibri"/>
                <a:cs typeface="Calibri"/>
              </a:rPr>
              <a:t>a</a:t>
            </a:r>
            <a:r>
              <a:rPr sz="4050" spc="217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un</a:t>
            </a:r>
            <a:r>
              <a:rPr sz="4050" spc="210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grupo</a:t>
            </a:r>
            <a:r>
              <a:rPr sz="4050" spc="203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de</a:t>
            </a:r>
            <a:r>
              <a:rPr sz="4050" spc="217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usuarios</a:t>
            </a:r>
            <a:r>
              <a:rPr sz="4050" spc="233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o</a:t>
            </a:r>
            <a:r>
              <a:rPr sz="4050" spc="225" dirty="0">
                <a:latin typeface="Calibri"/>
                <a:cs typeface="Calibri"/>
              </a:rPr>
              <a:t> </a:t>
            </a:r>
            <a:r>
              <a:rPr sz="4050" spc="-75" dirty="0">
                <a:latin typeface="Calibri"/>
                <a:cs typeface="Calibri"/>
              </a:rPr>
              <a:t>a </a:t>
            </a:r>
            <a:r>
              <a:rPr sz="4050" dirty="0">
                <a:latin typeface="Calibri"/>
                <a:cs typeface="Calibri"/>
              </a:rPr>
              <a:t>alguien</a:t>
            </a:r>
            <a:r>
              <a:rPr sz="4050" spc="-23" dirty="0">
                <a:latin typeface="Calibri"/>
                <a:cs typeface="Calibri"/>
              </a:rPr>
              <a:t> </a:t>
            </a:r>
            <a:r>
              <a:rPr sz="4050" dirty="0">
                <a:latin typeface="Calibri"/>
                <a:cs typeface="Calibri"/>
              </a:rPr>
              <a:t>en</a:t>
            </a:r>
            <a:r>
              <a:rPr sz="4050" spc="-23" dirty="0">
                <a:latin typeface="Calibri"/>
                <a:cs typeface="Calibri"/>
              </a:rPr>
              <a:t> </a:t>
            </a:r>
            <a:r>
              <a:rPr sz="4050" spc="-15" dirty="0">
                <a:latin typeface="Calibri"/>
                <a:cs typeface="Calibri"/>
              </a:rPr>
              <a:t>particular.</a:t>
            </a:r>
            <a:endParaRPr sz="4050" dirty="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84102" y="2747921"/>
            <a:ext cx="7351458" cy="479115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4DC7EBF8-537F-6D01-BA13-AF1D755D4927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5" name="Google Shape;200;g27775f8ff9f_0_101">
              <a:extLst>
                <a:ext uri="{FF2B5EF4-FFF2-40B4-BE49-F238E27FC236}">
                  <a16:creationId xmlns:a16="http://schemas.microsoft.com/office/drawing/2014/main" id="{B28F6B0E-185F-8487-12F4-635E21947404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6" name="Google Shape;201;g27775f8ff9f_0_101">
              <a:extLst>
                <a:ext uri="{FF2B5EF4-FFF2-40B4-BE49-F238E27FC236}">
                  <a16:creationId xmlns:a16="http://schemas.microsoft.com/office/drawing/2014/main" id="{90FD141A-409D-580F-7E56-28C8683C2777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7" name="Google Shape;202;g27775f8ff9f_0_101">
              <a:extLst>
                <a:ext uri="{FF2B5EF4-FFF2-40B4-BE49-F238E27FC236}">
                  <a16:creationId xmlns:a16="http://schemas.microsoft.com/office/drawing/2014/main" id="{9EB520ED-AA60-3A3C-58E3-0A7554ABFD10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8" name="Google Shape;203;g27775f8ff9f_0_101">
              <a:extLst>
                <a:ext uri="{FF2B5EF4-FFF2-40B4-BE49-F238E27FC236}">
                  <a16:creationId xmlns:a16="http://schemas.microsoft.com/office/drawing/2014/main" id="{612A8949-4360-5A03-28B0-F5819E74BB84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6545" y="1919181"/>
            <a:ext cx="12149138" cy="81248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09806" y="766088"/>
            <a:ext cx="9665970" cy="1152880"/>
          </a:xfrm>
          <a:prstGeom prst="rect">
            <a:avLst/>
          </a:prstGeom>
        </p:spPr>
        <p:txBody>
          <a:bodyPr spcFirstLastPara="1" vert="horz" wrap="square" lIns="0" tIns="19050" rIns="0" bIns="0" rtlCol="0" anchor="ctr" anchorCtr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b="1" dirty="0">
                <a:latin typeface="+mn-lt"/>
              </a:rPr>
              <a:t>ESQUEMA</a:t>
            </a:r>
            <a:r>
              <a:rPr sz="3600" b="1" spc="-98" dirty="0">
                <a:latin typeface="+mn-lt"/>
              </a:rPr>
              <a:t> </a:t>
            </a:r>
            <a:r>
              <a:rPr sz="3600" b="1" dirty="0">
                <a:latin typeface="+mn-lt"/>
              </a:rPr>
              <a:t>DE</a:t>
            </a:r>
            <a:r>
              <a:rPr sz="3600" b="1" spc="-53" dirty="0">
                <a:latin typeface="+mn-lt"/>
              </a:rPr>
              <a:t> </a:t>
            </a:r>
            <a:r>
              <a:rPr sz="3600" b="1" dirty="0">
                <a:latin typeface="+mn-lt"/>
              </a:rPr>
              <a:t>PROCESO</a:t>
            </a:r>
            <a:r>
              <a:rPr sz="3600" b="1" spc="-45" dirty="0">
                <a:latin typeface="+mn-lt"/>
              </a:rPr>
              <a:t> </a:t>
            </a:r>
            <a:r>
              <a:rPr sz="3600" b="1" dirty="0">
                <a:latin typeface="+mn-lt"/>
              </a:rPr>
              <a:t>SOSPECHA</a:t>
            </a:r>
            <a:r>
              <a:rPr sz="3600" b="1" spc="-53" dirty="0">
                <a:latin typeface="+mn-lt"/>
              </a:rPr>
              <a:t> </a:t>
            </a:r>
            <a:r>
              <a:rPr sz="3600" b="1" spc="-15" dirty="0">
                <a:latin typeface="+mn-lt"/>
              </a:rPr>
              <a:t>CIBERBULLYING</a:t>
            </a:r>
            <a:r>
              <a:rPr lang="es-ES" sz="3600" b="1" spc="-15" dirty="0">
                <a:latin typeface="+mn-lt"/>
              </a:rPr>
              <a:t> EN     f a c e.</a:t>
            </a:r>
            <a:endParaRPr sz="3600" dirty="0">
              <a:latin typeface="+mn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A30AC5B0-6944-D93A-E6B1-C1A76BA8F73B}"/>
              </a:ext>
            </a:extLst>
          </p:cNvPr>
          <p:cNvGrpSpPr/>
          <p:nvPr/>
        </p:nvGrpSpPr>
        <p:grpSpPr>
          <a:xfrm>
            <a:off x="348" y="-18306"/>
            <a:ext cx="18287652" cy="1937700"/>
            <a:chOff x="152400" y="579120"/>
            <a:chExt cx="18287652" cy="1937700"/>
          </a:xfrm>
        </p:grpSpPr>
        <p:sp>
          <p:nvSpPr>
            <p:cNvPr id="7" name="Google Shape;200;g27775f8ff9f_0_101">
              <a:extLst>
                <a:ext uri="{FF2B5EF4-FFF2-40B4-BE49-F238E27FC236}">
                  <a16:creationId xmlns:a16="http://schemas.microsoft.com/office/drawing/2014/main" id="{B82246AA-5491-FAD8-803F-73949435C45E}"/>
                </a:ext>
              </a:extLst>
            </p:cNvPr>
            <p:cNvSpPr/>
            <p:nvPr/>
          </p:nvSpPr>
          <p:spPr>
            <a:xfrm>
              <a:off x="152400" y="579120"/>
              <a:ext cx="18285900" cy="1937487"/>
            </a:xfrm>
            <a:custGeom>
              <a:avLst/>
              <a:gdLst/>
              <a:ahLst/>
              <a:cxnLst/>
              <a:rect l="l" t="t" r="r" b="b"/>
              <a:pathLst>
                <a:path w="2335364" h="247444" extrusionOk="0">
                  <a:moveTo>
                    <a:pt x="0" y="0"/>
                  </a:moveTo>
                  <a:lnTo>
                    <a:pt x="2335364" y="0"/>
                  </a:lnTo>
                  <a:lnTo>
                    <a:pt x="2335364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3F85C6"/>
            </a:solidFill>
            <a:ln>
              <a:noFill/>
            </a:ln>
          </p:spPr>
        </p:sp>
        <p:sp>
          <p:nvSpPr>
            <p:cNvPr id="8" name="Google Shape;201;g27775f8ff9f_0_101">
              <a:extLst>
                <a:ext uri="{FF2B5EF4-FFF2-40B4-BE49-F238E27FC236}">
                  <a16:creationId xmlns:a16="http://schemas.microsoft.com/office/drawing/2014/main" id="{7136B13F-4566-1B48-E78B-6F4D5B338CEB}"/>
                </a:ext>
              </a:extLst>
            </p:cNvPr>
            <p:cNvSpPr/>
            <p:nvPr/>
          </p:nvSpPr>
          <p:spPr>
            <a:xfrm>
              <a:off x="15401785" y="579120"/>
              <a:ext cx="3038267" cy="1937487"/>
            </a:xfrm>
            <a:custGeom>
              <a:avLst/>
              <a:gdLst/>
              <a:ahLst/>
              <a:cxnLst/>
              <a:rect l="l" t="t" r="r" b="b"/>
              <a:pathLst>
                <a:path w="388029" h="247444" extrusionOk="0">
                  <a:moveTo>
                    <a:pt x="0" y="0"/>
                  </a:moveTo>
                  <a:lnTo>
                    <a:pt x="388029" y="0"/>
                  </a:lnTo>
                  <a:lnTo>
                    <a:pt x="388029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011C50"/>
            </a:solidFill>
            <a:ln>
              <a:noFill/>
            </a:ln>
          </p:spPr>
        </p:sp>
        <p:sp>
          <p:nvSpPr>
            <p:cNvPr id="9" name="Google Shape;202;g27775f8ff9f_0_101">
              <a:extLst>
                <a:ext uri="{FF2B5EF4-FFF2-40B4-BE49-F238E27FC236}">
                  <a16:creationId xmlns:a16="http://schemas.microsoft.com/office/drawing/2014/main" id="{908819FE-13E1-76AC-BC3A-150FE3B657F2}"/>
                </a:ext>
              </a:extLst>
            </p:cNvPr>
            <p:cNvSpPr/>
            <p:nvPr/>
          </p:nvSpPr>
          <p:spPr>
            <a:xfrm>
              <a:off x="14271089" y="579120"/>
              <a:ext cx="1193292" cy="1937487"/>
            </a:xfrm>
            <a:custGeom>
              <a:avLst/>
              <a:gdLst/>
              <a:ahLst/>
              <a:cxnLst/>
              <a:rect l="l" t="t" r="r" b="b"/>
              <a:pathLst>
                <a:path w="152400" h="247444" extrusionOk="0">
                  <a:moveTo>
                    <a:pt x="0" y="0"/>
                  </a:moveTo>
                  <a:lnTo>
                    <a:pt x="152400" y="0"/>
                  </a:lnTo>
                  <a:lnTo>
                    <a:pt x="152400" y="247444"/>
                  </a:lnTo>
                  <a:lnTo>
                    <a:pt x="0" y="247444"/>
                  </a:lnTo>
                  <a:close/>
                </a:path>
              </a:pathLst>
            </a:custGeom>
            <a:solidFill>
              <a:srgbClr val="EDD421"/>
            </a:solidFill>
            <a:ln>
              <a:noFill/>
            </a:ln>
          </p:spPr>
        </p:sp>
        <p:sp>
          <p:nvSpPr>
            <p:cNvPr id="10" name="Google Shape;203;g27775f8ff9f_0_101">
              <a:extLst>
                <a:ext uri="{FF2B5EF4-FFF2-40B4-BE49-F238E27FC236}">
                  <a16:creationId xmlns:a16="http://schemas.microsoft.com/office/drawing/2014/main" id="{9C31AA04-4E7C-5B66-A954-79AA26941D3B}"/>
                </a:ext>
              </a:extLst>
            </p:cNvPr>
            <p:cNvSpPr/>
            <p:nvPr/>
          </p:nvSpPr>
          <p:spPr>
            <a:xfrm>
              <a:off x="15464518" y="579120"/>
              <a:ext cx="309000" cy="1937700"/>
            </a:xfrm>
            <a:prstGeom prst="rect">
              <a:avLst/>
            </a:prstGeom>
            <a:solidFill>
              <a:srgbClr val="097C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5522" y="446704"/>
            <a:ext cx="4208489" cy="1060547"/>
          </a:xfrm>
          <a:prstGeom prst="rect">
            <a:avLst/>
          </a:prstGeom>
        </p:spPr>
        <p:txBody>
          <a:bodyPr spcFirstLastPara="1" vert="horz" wrap="square" lIns="0" tIns="19050" rIns="0" bIns="0" rtlCol="0" anchor="ctr" anchorCtr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6600" spc="-15" dirty="0">
                <a:solidFill>
                  <a:srgbClr val="000000"/>
                </a:solidFill>
                <a:latin typeface="+mn-lt"/>
              </a:rPr>
              <a:t>CASOS</a:t>
            </a:r>
            <a:endParaRPr sz="66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4402" y="2040374"/>
            <a:ext cx="5923598" cy="6819817"/>
          </a:xfrm>
          <a:prstGeom prst="rect">
            <a:avLst/>
          </a:prstGeom>
        </p:spPr>
        <p:txBody>
          <a:bodyPr vert="horz" wrap="square" lIns="0" tIns="73343" rIns="0" bIns="0" rtlCol="0">
            <a:spAutoFit/>
          </a:bodyPr>
          <a:lstStyle/>
          <a:p>
            <a:pPr marL="533400" marR="297180" indent="-515303">
              <a:lnSpc>
                <a:spcPct val="90000"/>
              </a:lnSpc>
              <a:spcBef>
                <a:spcPts val="578"/>
              </a:spcBef>
              <a:buFont typeface="Arial"/>
              <a:buChar char="•"/>
              <a:tabLst>
                <a:tab pos="533400" algn="l"/>
                <a:tab pos="534353" algn="l"/>
                <a:tab pos="4584383" algn="l"/>
                <a:tab pos="5145405" algn="l"/>
              </a:tabLst>
            </a:pPr>
            <a:r>
              <a:rPr sz="3600" dirty="0">
                <a:latin typeface="+mn-lt"/>
                <a:cs typeface="Calibri"/>
              </a:rPr>
              <a:t>Ryan</a:t>
            </a:r>
            <a:r>
              <a:rPr sz="3600" spc="-143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Patrick</a:t>
            </a:r>
            <a:r>
              <a:rPr sz="3600" spc="-158" dirty="0">
                <a:latin typeface="+mn-lt"/>
                <a:cs typeface="Calibri"/>
              </a:rPr>
              <a:t> </a:t>
            </a:r>
            <a:r>
              <a:rPr sz="3600" spc="-15" dirty="0">
                <a:latin typeface="+mn-lt"/>
                <a:cs typeface="Calibri"/>
              </a:rPr>
              <a:t>Halligan</a:t>
            </a:r>
            <a:r>
              <a:rPr sz="3600" dirty="0">
                <a:latin typeface="+mn-lt"/>
                <a:cs typeface="Calibri"/>
              </a:rPr>
              <a:t>	7</a:t>
            </a:r>
            <a:r>
              <a:rPr sz="3600" spc="-15" dirty="0">
                <a:latin typeface="+mn-lt"/>
                <a:cs typeface="Calibri"/>
              </a:rPr>
              <a:t> </a:t>
            </a:r>
            <a:r>
              <a:rPr sz="3600" spc="-38" dirty="0">
                <a:latin typeface="+mn-lt"/>
                <a:cs typeface="Calibri"/>
              </a:rPr>
              <a:t>de </a:t>
            </a:r>
            <a:r>
              <a:rPr sz="3600" dirty="0">
                <a:latin typeface="+mn-lt"/>
                <a:cs typeface="Calibri"/>
              </a:rPr>
              <a:t>Oct</a:t>
            </a:r>
            <a:r>
              <a:rPr sz="3600" spc="-53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de</a:t>
            </a:r>
            <a:r>
              <a:rPr sz="3600" spc="-1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20</a:t>
            </a:r>
            <a:r>
              <a:rPr lang="es-ES" sz="3600" dirty="0">
                <a:latin typeface="+mn-lt"/>
                <a:cs typeface="Calibri"/>
              </a:rPr>
              <a:t>2</a:t>
            </a:r>
            <a:r>
              <a:rPr sz="3600" dirty="0">
                <a:latin typeface="+mn-lt"/>
                <a:cs typeface="Calibri"/>
              </a:rPr>
              <a:t>3</a:t>
            </a:r>
            <a:r>
              <a:rPr sz="3600" spc="-1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-</a:t>
            </a:r>
            <a:r>
              <a:rPr sz="3600" spc="-1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13</a:t>
            </a:r>
            <a:r>
              <a:rPr sz="3600" spc="-23" dirty="0">
                <a:latin typeface="+mn-lt"/>
                <a:cs typeface="Calibri"/>
              </a:rPr>
              <a:t> </a:t>
            </a:r>
            <a:r>
              <a:rPr sz="3600" spc="-30" dirty="0">
                <a:latin typeface="+mn-lt"/>
                <a:cs typeface="Calibri"/>
              </a:rPr>
              <a:t>años </a:t>
            </a:r>
            <a:r>
              <a:rPr sz="3600" dirty="0">
                <a:latin typeface="+mn-lt"/>
                <a:cs typeface="Calibri"/>
              </a:rPr>
              <a:t>Suicidio</a:t>
            </a:r>
            <a:r>
              <a:rPr sz="3600" spc="-4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luego</a:t>
            </a:r>
            <a:r>
              <a:rPr sz="3600" spc="-53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de</a:t>
            </a:r>
            <a:r>
              <a:rPr sz="3600" spc="-23" dirty="0">
                <a:latin typeface="+mn-lt"/>
                <a:cs typeface="Calibri"/>
              </a:rPr>
              <a:t> </a:t>
            </a:r>
            <a:r>
              <a:rPr sz="3600" spc="-38" dirty="0">
                <a:latin typeface="+mn-lt"/>
                <a:cs typeface="Calibri"/>
              </a:rPr>
              <a:t>un </a:t>
            </a:r>
            <a:r>
              <a:rPr sz="3600" spc="-15" dirty="0" err="1">
                <a:latin typeface="+mn-lt"/>
                <a:cs typeface="Calibri"/>
              </a:rPr>
              <a:t>hostigamiento</a:t>
            </a:r>
            <a:r>
              <a:rPr sz="3600" spc="-83" dirty="0">
                <a:latin typeface="+mn-lt"/>
                <a:cs typeface="Calibri"/>
              </a:rPr>
              <a:t> </a:t>
            </a:r>
            <a:r>
              <a:rPr sz="3600" spc="-15" dirty="0">
                <a:latin typeface="+mn-lt"/>
                <a:cs typeface="Calibri"/>
              </a:rPr>
              <a:t>continuo</a:t>
            </a:r>
            <a:r>
              <a:rPr lang="es-ES" sz="3600" spc="-15" dirty="0">
                <a:latin typeface="+mn-lt"/>
                <a:cs typeface="Calibri"/>
              </a:rPr>
              <a:t> </a:t>
            </a:r>
            <a:r>
              <a:rPr sz="3600" spc="-38" dirty="0" err="1">
                <a:latin typeface="+mn-lt"/>
                <a:cs typeface="Calibri"/>
              </a:rPr>
              <a:t>en</a:t>
            </a:r>
            <a:r>
              <a:rPr sz="3600" spc="-38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el</a:t>
            </a:r>
            <a:r>
              <a:rPr sz="3600" spc="-8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aula</a:t>
            </a:r>
            <a:r>
              <a:rPr sz="3600" spc="-1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de</a:t>
            </a:r>
            <a:r>
              <a:rPr sz="3600" spc="-8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Clase</a:t>
            </a:r>
            <a:r>
              <a:rPr sz="3600" spc="-1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e </a:t>
            </a:r>
            <a:r>
              <a:rPr sz="3600" spc="-15" dirty="0">
                <a:latin typeface="+mn-lt"/>
                <a:cs typeface="Calibri"/>
              </a:rPr>
              <a:t>internet</a:t>
            </a:r>
            <a:r>
              <a:rPr lang="es-ES" sz="3600" spc="-15" dirty="0">
                <a:latin typeface="+mn-lt"/>
                <a:cs typeface="Calibri"/>
              </a:rPr>
              <a:t>.</a:t>
            </a:r>
            <a:endParaRPr sz="3600" dirty="0">
              <a:latin typeface="+mn-lt"/>
              <a:cs typeface="Calibri"/>
            </a:endParaRPr>
          </a:p>
          <a:p>
            <a:pPr>
              <a:spcBef>
                <a:spcPts val="38"/>
              </a:spcBef>
              <a:buFont typeface="Arial"/>
              <a:buChar char="•"/>
            </a:pPr>
            <a:endParaRPr sz="3375" dirty="0">
              <a:latin typeface="+mn-lt"/>
              <a:cs typeface="Calibri"/>
            </a:endParaRPr>
          </a:p>
          <a:p>
            <a:pPr marL="447675" marR="7620" indent="-429578">
              <a:lnSpc>
                <a:spcPct val="100800"/>
              </a:lnSpc>
              <a:buFont typeface="Arial"/>
              <a:buChar char="•"/>
              <a:tabLst>
                <a:tab pos="533400" algn="l"/>
                <a:tab pos="534353" algn="l"/>
              </a:tabLst>
            </a:pPr>
            <a:r>
              <a:rPr sz="2100" dirty="0">
                <a:latin typeface="+mn-lt"/>
              </a:rPr>
              <a:t>	</a:t>
            </a:r>
            <a:r>
              <a:rPr sz="3600" dirty="0">
                <a:latin typeface="+mn-lt"/>
                <a:cs typeface="Calibri"/>
              </a:rPr>
              <a:t>FELICIA</a:t>
            </a:r>
            <a:r>
              <a:rPr sz="3600" spc="-60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GARCIA</a:t>
            </a:r>
            <a:r>
              <a:rPr sz="3600" spc="-7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25</a:t>
            </a:r>
            <a:r>
              <a:rPr sz="3600" spc="-60" dirty="0">
                <a:latin typeface="+mn-lt"/>
                <a:cs typeface="Calibri"/>
              </a:rPr>
              <a:t> </a:t>
            </a:r>
            <a:r>
              <a:rPr sz="3600" spc="-30" dirty="0">
                <a:latin typeface="+mn-lt"/>
                <a:cs typeface="Calibri"/>
              </a:rPr>
              <a:t>Oct</a:t>
            </a:r>
            <a:r>
              <a:rPr lang="es-ES" sz="3600" spc="-30" dirty="0">
                <a:latin typeface="+mn-lt"/>
                <a:cs typeface="Calibri"/>
              </a:rPr>
              <a:t>/23</a:t>
            </a:r>
            <a:r>
              <a:rPr sz="3600" spc="-30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Suicidio</a:t>
            </a:r>
            <a:r>
              <a:rPr sz="3600" spc="-4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Carril</a:t>
            </a:r>
            <a:r>
              <a:rPr sz="3600" spc="-4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del</a:t>
            </a:r>
            <a:r>
              <a:rPr sz="3600" spc="-23" dirty="0">
                <a:latin typeface="+mn-lt"/>
                <a:cs typeface="Calibri"/>
              </a:rPr>
              <a:t> </a:t>
            </a:r>
            <a:r>
              <a:rPr sz="3600" spc="-30" dirty="0">
                <a:latin typeface="+mn-lt"/>
                <a:cs typeface="Calibri"/>
              </a:rPr>
              <a:t>Tren </a:t>
            </a:r>
            <a:r>
              <a:rPr sz="3600" dirty="0">
                <a:latin typeface="+mn-lt"/>
                <a:cs typeface="Calibri"/>
              </a:rPr>
              <a:t>Victima</a:t>
            </a:r>
            <a:r>
              <a:rPr sz="3600" spc="-83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de</a:t>
            </a:r>
            <a:r>
              <a:rPr sz="3600" spc="-45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Sexting</a:t>
            </a:r>
            <a:r>
              <a:rPr sz="3600" spc="-68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causa</a:t>
            </a:r>
            <a:r>
              <a:rPr sz="3600" spc="-38" dirty="0">
                <a:latin typeface="+mn-lt"/>
                <a:cs typeface="Calibri"/>
              </a:rPr>
              <a:t> de </a:t>
            </a:r>
            <a:r>
              <a:rPr sz="3600" dirty="0">
                <a:latin typeface="+mn-lt"/>
                <a:cs typeface="Calibri"/>
              </a:rPr>
              <a:t>teléfono</a:t>
            </a:r>
            <a:r>
              <a:rPr sz="3600" spc="-90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móvil</a:t>
            </a:r>
            <a:r>
              <a:rPr sz="3600" spc="-83" dirty="0">
                <a:latin typeface="+mn-lt"/>
                <a:cs typeface="Calibri"/>
              </a:rPr>
              <a:t> </a:t>
            </a:r>
            <a:r>
              <a:rPr sz="3600" dirty="0">
                <a:latin typeface="+mn-lt"/>
                <a:cs typeface="Calibri"/>
              </a:rPr>
              <a:t>o</a:t>
            </a:r>
            <a:r>
              <a:rPr sz="3600" spc="-83" dirty="0">
                <a:latin typeface="+mn-lt"/>
                <a:cs typeface="Calibri"/>
              </a:rPr>
              <a:t> </a:t>
            </a:r>
            <a:r>
              <a:rPr sz="3600" i="1" spc="-15" dirty="0">
                <a:latin typeface="+mn-lt"/>
                <a:cs typeface="Calibri"/>
              </a:rPr>
              <a:t>smartphone </a:t>
            </a:r>
            <a:r>
              <a:rPr sz="3000" b="1" dirty="0">
                <a:latin typeface="+mn-lt"/>
                <a:cs typeface="Calibri"/>
              </a:rPr>
              <a:t>I</a:t>
            </a:r>
            <a:r>
              <a:rPr sz="3000" b="1" spc="-23" dirty="0">
                <a:latin typeface="+mn-lt"/>
                <a:cs typeface="Calibri"/>
              </a:rPr>
              <a:t> </a:t>
            </a:r>
            <a:r>
              <a:rPr sz="3000" b="1" dirty="0">
                <a:latin typeface="+mn-lt"/>
                <a:cs typeface="Calibri"/>
              </a:rPr>
              <a:t>cant,</a:t>
            </a:r>
            <a:r>
              <a:rPr sz="3000" b="1" spc="-38" dirty="0">
                <a:latin typeface="+mn-lt"/>
                <a:cs typeface="Calibri"/>
              </a:rPr>
              <a:t> </a:t>
            </a:r>
            <a:r>
              <a:rPr sz="3000" b="1" dirty="0">
                <a:latin typeface="+mn-lt"/>
                <a:cs typeface="Calibri"/>
              </a:rPr>
              <a:t>im</a:t>
            </a:r>
            <a:r>
              <a:rPr sz="3000" b="1" spc="-53" dirty="0">
                <a:latin typeface="+mn-lt"/>
                <a:cs typeface="Calibri"/>
              </a:rPr>
              <a:t> </a:t>
            </a:r>
            <a:r>
              <a:rPr sz="3000" b="1" dirty="0">
                <a:latin typeface="+mn-lt"/>
                <a:cs typeface="Calibri"/>
              </a:rPr>
              <a:t>done,</a:t>
            </a:r>
            <a:r>
              <a:rPr sz="3000" b="1" spc="-45" dirty="0">
                <a:latin typeface="+mn-lt"/>
                <a:cs typeface="Calibri"/>
              </a:rPr>
              <a:t> </a:t>
            </a:r>
            <a:r>
              <a:rPr sz="3000" b="1" dirty="0">
                <a:latin typeface="+mn-lt"/>
                <a:cs typeface="Calibri"/>
              </a:rPr>
              <a:t>I</a:t>
            </a:r>
            <a:r>
              <a:rPr sz="3000" b="1" spc="-23" dirty="0">
                <a:latin typeface="+mn-lt"/>
                <a:cs typeface="Calibri"/>
              </a:rPr>
              <a:t> </a:t>
            </a:r>
            <a:r>
              <a:rPr sz="3000" b="1" dirty="0">
                <a:latin typeface="+mn-lt"/>
                <a:cs typeface="Calibri"/>
              </a:rPr>
              <a:t>give</a:t>
            </a:r>
            <a:r>
              <a:rPr sz="3000" b="1" spc="-23" dirty="0">
                <a:latin typeface="+mn-lt"/>
                <a:cs typeface="Calibri"/>
              </a:rPr>
              <a:t> </a:t>
            </a:r>
            <a:r>
              <a:rPr sz="3000" b="1" spc="-38" dirty="0">
                <a:latin typeface="+mn-lt"/>
                <a:cs typeface="Calibri"/>
              </a:rPr>
              <a:t>up</a:t>
            </a:r>
            <a:endParaRPr sz="3000" dirty="0">
              <a:latin typeface="+mn-lt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51252" y="5807868"/>
            <a:ext cx="6322124" cy="36099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1252" y="1178622"/>
            <a:ext cx="6215063" cy="435292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Colombia es el segundo país con mayor exposición al bullying | City Tv  Noticias">
            <a:extLst>
              <a:ext uri="{FF2B5EF4-FFF2-40B4-BE49-F238E27FC236}">
                <a16:creationId xmlns:a16="http://schemas.microsoft.com/office/drawing/2014/main" id="{54771AAE-8526-4B02-1BFB-24DCAB0D3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718" y="888787"/>
            <a:ext cx="15036800" cy="845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C09B503-435B-B01C-417E-F9F7F4343A2B}"/>
              </a:ext>
            </a:extLst>
          </p:cNvPr>
          <p:cNvSpPr txBox="1"/>
          <p:nvPr/>
        </p:nvSpPr>
        <p:spPr>
          <a:xfrm>
            <a:off x="10668000" y="9347200"/>
            <a:ext cx="632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/>
              <a:t>NOTICIA 23 MAYO DE 2023</a:t>
            </a:r>
          </a:p>
        </p:txBody>
      </p:sp>
    </p:spTree>
    <p:extLst>
      <p:ext uri="{BB962C8B-B14F-4D97-AF65-F5344CB8AC3E}">
        <p14:creationId xmlns:p14="http://schemas.microsoft.com/office/powerpoint/2010/main" val="18685744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AF9D9B-8484-3F52-1BD8-AAE3A9F57C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908" b="7022"/>
          <a:stretch/>
        </p:blipFill>
        <p:spPr>
          <a:xfrm>
            <a:off x="187960" y="2209799"/>
            <a:ext cx="14823440" cy="75109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9A23A1-7B42-F580-3A29-65133654D755}"/>
              </a:ext>
            </a:extLst>
          </p:cNvPr>
          <p:cNvSpPr txBox="1"/>
          <p:nvPr/>
        </p:nvSpPr>
        <p:spPr>
          <a:xfrm>
            <a:off x="9540339" y="9763780"/>
            <a:ext cx="9156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/>
              <a:t>https://</a:t>
            </a:r>
            <a:r>
              <a:rPr lang="es-ES_tradnl" dirty="0" err="1"/>
              <a:t>www.portafolio.co</a:t>
            </a:r>
            <a:r>
              <a:rPr lang="es-ES_tradnl" dirty="0"/>
              <a:t>/</a:t>
            </a:r>
            <a:r>
              <a:rPr lang="es-ES_tradnl" dirty="0" err="1"/>
              <a:t>economia</a:t>
            </a:r>
            <a:r>
              <a:rPr lang="es-ES_tradnl" dirty="0"/>
              <a:t>/finanzas/colombia-es-el-noveno-pais-del-mundo-con-mas-denuncias-por-acoso-escolar-588689</a:t>
            </a:r>
          </a:p>
        </p:txBody>
      </p:sp>
    </p:spTree>
    <p:extLst>
      <p:ext uri="{BB962C8B-B14F-4D97-AF65-F5344CB8AC3E}">
        <p14:creationId xmlns:p14="http://schemas.microsoft.com/office/powerpoint/2010/main" val="1026017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91274A-C608-2999-27AD-1770A5C8D6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7" t="22366" r="4704" b="25230"/>
          <a:stretch/>
        </p:blipFill>
        <p:spPr>
          <a:xfrm>
            <a:off x="1288238" y="2870200"/>
            <a:ext cx="15711524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92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EA4FB29-0716-1CCC-F2DE-710230503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78" y="496733"/>
            <a:ext cx="10221322" cy="861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5F68A5A-F280-C4BF-7194-19F178DD039A}"/>
              </a:ext>
            </a:extLst>
          </p:cNvPr>
          <p:cNvSpPr txBox="1"/>
          <p:nvPr/>
        </p:nvSpPr>
        <p:spPr>
          <a:xfrm>
            <a:off x="11404600" y="9575800"/>
            <a:ext cx="6881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/>
              <a:t>https://</a:t>
            </a:r>
            <a:r>
              <a:rPr lang="es-ES_tradnl" dirty="0" err="1"/>
              <a:t>www.asuntoslegales.com.co</a:t>
            </a:r>
            <a:r>
              <a:rPr lang="es-ES_tradnl" dirty="0"/>
              <a:t>/actualidad/las-sanciones-a-las-que-se-puede-someter-por-injuriar-o-calumniar-en-redes-sociales-2833169</a:t>
            </a:r>
          </a:p>
        </p:txBody>
      </p:sp>
    </p:spTree>
    <p:extLst>
      <p:ext uri="{BB962C8B-B14F-4D97-AF65-F5344CB8AC3E}">
        <p14:creationId xmlns:p14="http://schemas.microsoft.com/office/powerpoint/2010/main" val="3111618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75f8ff9f_0_101"/>
          <p:cNvSpPr/>
          <p:nvPr/>
        </p:nvSpPr>
        <p:spPr>
          <a:xfrm>
            <a:off x="0" y="0"/>
            <a:ext cx="18285900" cy="1937487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</p:sp>
      <p:sp>
        <p:nvSpPr>
          <p:cNvPr id="201" name="Google Shape;201;g27775f8ff9f_0_101"/>
          <p:cNvSpPr/>
          <p:nvPr/>
        </p:nvSpPr>
        <p:spPr>
          <a:xfrm>
            <a:off x="15249385" y="0"/>
            <a:ext cx="3038267" cy="1937487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02" name="Google Shape;202;g27775f8ff9f_0_101"/>
          <p:cNvSpPr/>
          <p:nvPr/>
        </p:nvSpPr>
        <p:spPr>
          <a:xfrm>
            <a:off x="14118689" y="0"/>
            <a:ext cx="1193292" cy="1937487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sp>
        <p:nvSpPr>
          <p:cNvPr id="203" name="Google Shape;203;g27775f8ff9f_0_101"/>
          <p:cNvSpPr/>
          <p:nvPr/>
        </p:nvSpPr>
        <p:spPr>
          <a:xfrm>
            <a:off x="15312118" y="0"/>
            <a:ext cx="309000" cy="19377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57D6C72-3460-3E62-10CB-157895FE8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17" y="2377440"/>
            <a:ext cx="17168208" cy="607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647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7775f8ff9f_0_92"/>
          <p:cNvSpPr/>
          <p:nvPr/>
        </p:nvSpPr>
        <p:spPr>
          <a:xfrm>
            <a:off x="3304442" y="2"/>
            <a:ext cx="379497" cy="10286866"/>
          </a:xfrm>
          <a:custGeom>
            <a:avLst/>
            <a:gdLst/>
            <a:ahLst/>
            <a:cxnLst/>
            <a:rect l="l" t="t" r="r" b="b"/>
            <a:pathLst>
              <a:path w="2335364" h="247444" extrusionOk="0">
                <a:moveTo>
                  <a:pt x="0" y="0"/>
                </a:moveTo>
                <a:lnTo>
                  <a:pt x="2335364" y="0"/>
                </a:lnTo>
                <a:lnTo>
                  <a:pt x="2335364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3F85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27775f8ff9f_0_92"/>
          <p:cNvSpPr/>
          <p:nvPr/>
        </p:nvSpPr>
        <p:spPr>
          <a:xfrm>
            <a:off x="-10654" y="22"/>
            <a:ext cx="2982973" cy="10286866"/>
          </a:xfrm>
          <a:custGeom>
            <a:avLst/>
            <a:gdLst/>
            <a:ahLst/>
            <a:cxnLst/>
            <a:rect l="l" t="t" r="r" b="b"/>
            <a:pathLst>
              <a:path w="388029" h="247444" extrusionOk="0">
                <a:moveTo>
                  <a:pt x="0" y="0"/>
                </a:moveTo>
                <a:lnTo>
                  <a:pt x="388029" y="0"/>
                </a:lnTo>
                <a:lnTo>
                  <a:pt x="388029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011C50"/>
          </a:solidFill>
          <a:ln>
            <a:noFill/>
          </a:ln>
        </p:spPr>
      </p:sp>
      <p:sp>
        <p:nvSpPr>
          <p:cNvPr id="215" name="Google Shape;215;g27775f8ff9f_0_92"/>
          <p:cNvSpPr/>
          <p:nvPr/>
        </p:nvSpPr>
        <p:spPr>
          <a:xfrm>
            <a:off x="3138236" y="-42"/>
            <a:ext cx="166116" cy="10286866"/>
          </a:xfrm>
          <a:custGeom>
            <a:avLst/>
            <a:gdLst/>
            <a:ahLst/>
            <a:cxnLst/>
            <a:rect l="l" t="t" r="r" b="b"/>
            <a:pathLst>
              <a:path w="152400" h="247444" extrusionOk="0">
                <a:moveTo>
                  <a:pt x="0" y="0"/>
                </a:moveTo>
                <a:lnTo>
                  <a:pt x="152400" y="0"/>
                </a:lnTo>
                <a:lnTo>
                  <a:pt x="152400" y="247444"/>
                </a:lnTo>
                <a:lnTo>
                  <a:pt x="0" y="247444"/>
                </a:lnTo>
                <a:close/>
              </a:path>
            </a:pathLst>
          </a:custGeom>
          <a:solidFill>
            <a:srgbClr val="EDD421"/>
          </a:solidFill>
          <a:ln>
            <a:noFill/>
          </a:ln>
        </p:spPr>
      </p:sp>
      <p:pic>
        <p:nvPicPr>
          <p:cNvPr id="216" name="Google Shape;216;g27775f8ff9f_0_92" descr="Logotipo&#10;&#10;Descripción generada automá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231" y="3128436"/>
            <a:ext cx="2886300" cy="403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7775f8ff9f_0_92"/>
          <p:cNvSpPr/>
          <p:nvPr/>
        </p:nvSpPr>
        <p:spPr>
          <a:xfrm>
            <a:off x="2972032" y="0"/>
            <a:ext cx="166200" cy="10287000"/>
          </a:xfrm>
          <a:prstGeom prst="rect">
            <a:avLst/>
          </a:prstGeom>
          <a:solidFill>
            <a:srgbClr val="097C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37D7829-8FF5-495A-7BE4-09A0A4F494B7}"/>
              </a:ext>
            </a:extLst>
          </p:cNvPr>
          <p:cNvSpPr txBox="1"/>
          <p:nvPr/>
        </p:nvSpPr>
        <p:spPr>
          <a:xfrm>
            <a:off x="4237013" y="1231079"/>
            <a:ext cx="88360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3800" b="1" dirty="0"/>
              <a:t>GRACIAS.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1DB2C6FF-A6FA-AE81-02F1-66E2F0E44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858" y="3128436"/>
            <a:ext cx="4343400" cy="629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2600</Words>
  <Application>Microsoft Office PowerPoint</Application>
  <PresentationFormat>Personalizado</PresentationFormat>
  <Paragraphs>185</Paragraphs>
  <Slides>42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7" baseType="lpstr">
      <vt:lpstr>Arial MT</vt:lpstr>
      <vt:lpstr>Arial</vt:lpstr>
      <vt:lpstr>Calibri</vt:lpstr>
      <vt:lpstr>Wingdings</vt:lpstr>
      <vt:lpstr>Office Theme</vt:lpstr>
      <vt:lpstr>Escuela de Familias “Dispositivos electrónicos y Redes sociales”</vt:lpstr>
      <vt:lpstr>Presentación de PowerPoint</vt:lpstr>
      <vt:lpstr>Presentación de PowerPoint</vt:lpstr>
      <vt:lpstr>Presentación de PowerPoint</vt:lpstr>
      <vt:lpstr>Presentación de PowerPoint</vt:lpstr>
      <vt:lpstr>Consumo mediático:</vt:lpstr>
      <vt:lpstr>Presentación de PowerPoint</vt:lpstr>
      <vt:lpstr>SI ?</vt:lpstr>
      <vt:lpstr>Peter Winterstein pediatra alemán  solicitó a casi 2000 niños de 5 y 6 años, de escuelas públicas, que  dibujaran una figura humana.</vt:lpstr>
      <vt:lpstr>A medida que aumenta el tiempo de exposición a televisión y otras pantallas  disminuyen las puntuaciones en la escala de lenguaje (línea negra) así como en la cognitiva (línea gris).</vt:lpstr>
      <vt:lpstr>Presentación de PowerPoint</vt:lpstr>
      <vt:lpstr>El uso excesivo de pantallas genera: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CIBERACOSO:</vt:lpstr>
      <vt:lpstr>RIESGOS Canales: Internet, Email, Redes, Móviles</vt:lpstr>
      <vt:lpstr>TIPOS DE CIBERBULLYING</vt:lpstr>
      <vt:lpstr>HAPPY SLAPPING Paliza feliz</vt:lpstr>
      <vt:lpstr>SEXTING (Amenaza o Juego)</vt:lpstr>
      <vt:lpstr>SEXTORSION – Fotos Robadas</vt:lpstr>
      <vt:lpstr>WEB APALEADOR</vt:lpstr>
      <vt:lpstr>GROOMING</vt:lpstr>
      <vt:lpstr>FLAME</vt:lpstr>
      <vt:lpstr>ESQUEMA DE PROCESO SOSPECHA CIBERBULLYING EN     f a c e.</vt:lpstr>
      <vt:lpstr>CASOS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Familias “Dispositivos moviles y Redes sociales”</dc:title>
  <dc:creator>giovanni marulanda</dc:creator>
  <cp:lastModifiedBy>giovanni marulanda</cp:lastModifiedBy>
  <cp:revision>5</cp:revision>
  <dcterms:created xsi:type="dcterms:W3CDTF">2006-08-16T00:00:00Z</dcterms:created>
  <dcterms:modified xsi:type="dcterms:W3CDTF">2023-11-08T14:37:37Z</dcterms:modified>
</cp:coreProperties>
</file>